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764" r:id="rId2"/>
    <p:sldId id="641" r:id="rId3"/>
    <p:sldId id="781" r:id="rId4"/>
    <p:sldId id="767" r:id="rId5"/>
    <p:sldId id="849" r:id="rId6"/>
    <p:sldId id="768" r:id="rId7"/>
    <p:sldId id="850" r:id="rId8"/>
    <p:sldId id="855" r:id="rId9"/>
    <p:sldId id="769" r:id="rId10"/>
    <p:sldId id="770" r:id="rId11"/>
    <p:sldId id="852" r:id="rId12"/>
    <p:sldId id="851" r:id="rId13"/>
    <p:sldId id="854" r:id="rId14"/>
    <p:sldId id="853" r:id="rId15"/>
    <p:sldId id="772" r:id="rId16"/>
    <p:sldId id="771" r:id="rId17"/>
    <p:sldId id="775" r:id="rId18"/>
    <p:sldId id="776" r:id="rId19"/>
    <p:sldId id="777" r:id="rId20"/>
    <p:sldId id="778" r:id="rId21"/>
    <p:sldId id="779" r:id="rId22"/>
    <p:sldId id="780" r:id="rId23"/>
    <p:sldId id="519" r:id="rId24"/>
    <p:sldId id="848" r:id="rId25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1pPr>
    <a:lvl2pPr marL="457106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2pPr>
    <a:lvl3pPr marL="914210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3pPr>
    <a:lvl4pPr marL="1371316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4pPr>
    <a:lvl5pPr marL="1828421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6pPr>
    <a:lvl7pPr marL="2742630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7pPr>
    <a:lvl8pPr marL="3199736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8pPr>
    <a:lvl9pPr marL="3656841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00"/>
    <a:srgbClr val="B2B2B2"/>
    <a:srgbClr val="FF6600"/>
    <a:srgbClr val="FFCCCC"/>
    <a:srgbClr val="EAFC04"/>
    <a:srgbClr val="FF0000"/>
    <a:srgbClr val="000099"/>
    <a:srgbClr val="CCFF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1" autoAdjust="0"/>
    <p:restoredTop sz="98296" autoAdjust="0"/>
  </p:normalViewPr>
  <p:slideViewPr>
    <p:cSldViewPr snapToGrid="0">
      <p:cViewPr>
        <p:scale>
          <a:sx n="78" d="100"/>
          <a:sy n="78" d="100"/>
        </p:scale>
        <p:origin x="-19" y="-58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74.wmf"/><Relationship Id="rId7" Type="http://schemas.openxmlformats.org/officeDocument/2006/relationships/image" Target="../media/image6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6.wmf"/><Relationship Id="rId11" Type="http://schemas.openxmlformats.org/officeDocument/2006/relationships/image" Target="../media/image79.wmf"/><Relationship Id="rId5" Type="http://schemas.openxmlformats.org/officeDocument/2006/relationships/image" Target="../media/image62.wmf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7" Type="http://schemas.openxmlformats.org/officeDocument/2006/relationships/image" Target="../media/image84.wmf"/><Relationship Id="rId2" Type="http://schemas.openxmlformats.org/officeDocument/2006/relationships/image" Target="../media/image72.wmf"/><Relationship Id="rId1" Type="http://schemas.openxmlformats.org/officeDocument/2006/relationships/image" Target="../media/image80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F9505D02-5793-4CFD-AE87-7F6EE5FA2F46}" type="slidenum">
              <a:rPr lang="de-DE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436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938" y="3371850"/>
            <a:ext cx="8186737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7CE815CD-DA43-41F5-8793-890BDB7C19F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2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1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1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42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Qui</a:t>
            </a:r>
            <a:r>
              <a:rPr lang="it-IT" baseline="0" dirty="0" smtClean="0"/>
              <a:t> mettere un breve riassunto di come modelliamo la cosa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3454400" cy="6858000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it-IT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white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it-IT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146" name="Group 26"/>
          <p:cNvGrpSpPr>
            <a:grpSpLocks/>
          </p:cNvGrpSpPr>
          <p:nvPr userDrawn="1"/>
        </p:nvGrpSpPr>
        <p:grpSpPr bwMode="auto">
          <a:xfrm>
            <a:off x="5245100" y="6438900"/>
            <a:ext cx="3797300" cy="179388"/>
            <a:chOff x="3368" y="3632"/>
            <a:chExt cx="2392" cy="113"/>
          </a:xfrm>
        </p:grpSpPr>
        <p:sp>
          <p:nvSpPr>
            <p:cNvPr id="5126" name="AutoShape 6"/>
            <p:cNvSpPr>
              <a:spLocks noChangeArrowheads="1"/>
            </p:cNvSpPr>
            <p:nvPr userDrawn="1"/>
          </p:nvSpPr>
          <p:spPr bwMode="auto">
            <a:xfrm flipH="1">
              <a:off x="3368" y="3632"/>
              <a:ext cx="2199" cy="113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0000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27" name="AutoShape 7"/>
            <p:cNvSpPr>
              <a:spLocks noChangeArrowheads="1"/>
            </p:cNvSpPr>
            <p:nvPr userDrawn="1"/>
          </p:nvSpPr>
          <p:spPr bwMode="auto">
            <a:xfrm>
              <a:off x="5560" y="3632"/>
              <a:ext cx="200" cy="113"/>
            </a:xfrm>
            <a:prstGeom prst="flowChartDelay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</p:spPr>
        <p:txBody>
          <a:bodyPr anchor="b"/>
          <a:lstStyle>
            <a:lvl1pPr marL="0" indent="0">
              <a:buFont typeface="Wingdings" pitchFamily="2" charset="2"/>
              <a:buNone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981075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Fare clic per modificare lo stile del titolo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48500" y="-82548"/>
            <a:ext cx="2047875" cy="51482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0115" y="-82548"/>
            <a:ext cx="5995987" cy="5148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00113" y="-82548"/>
            <a:ext cx="8196262" cy="5148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66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824" y="332656"/>
            <a:ext cx="8229600" cy="1066800"/>
          </a:xfrm>
        </p:spPr>
        <p:txBody>
          <a:bodyPr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3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530226" y="6429375"/>
            <a:ext cx="7889874" cy="80963"/>
          </a:xfrm>
          <a:prstGeom prst="rect">
            <a:avLst/>
          </a:prstGeom>
          <a:gradFill flip="none" rotWithShape="1">
            <a:gsLst>
              <a:gs pos="33734">
                <a:srgbClr val="C7C7D9"/>
              </a:gs>
              <a:gs pos="33468">
                <a:srgbClr val="C6C7D9"/>
              </a:gs>
              <a:gs pos="32937">
                <a:srgbClr val="C4C6D8"/>
              </a:gs>
              <a:gs pos="31875">
                <a:srgbClr val="C1C4D7"/>
              </a:gs>
              <a:gs pos="29750">
                <a:srgbClr val="BAC1D5"/>
              </a:gs>
              <a:gs pos="25500">
                <a:srgbClr val="ADBAD0"/>
              </a:gs>
              <a:gs pos="17000">
                <a:srgbClr val="92ADC7"/>
              </a:gs>
              <a:gs pos="0">
                <a:srgbClr val="9CBAB5"/>
              </a:gs>
              <a:gs pos="34000">
                <a:schemeClr val="accent1"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68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0113" y="1341438"/>
            <a:ext cx="3770312" cy="37242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22825" y="1341438"/>
            <a:ext cx="3770313" cy="37242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6410960"/>
            <a:ext cx="9144000" cy="447040"/>
          </a:xfrm>
          <a:prstGeom prst="rect">
            <a:avLst/>
          </a:prstGeom>
          <a:solidFill>
            <a:srgbClr val="E6E6E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lo stile del</a:t>
            </a:r>
          </a:p>
        </p:txBody>
      </p:sp>
      <p:sp>
        <p:nvSpPr>
          <p:cNvPr id="4127" name="Text Box 31"/>
          <p:cNvSpPr txBox="1">
            <a:spLocks noChangeArrowheads="1"/>
          </p:cNvSpPr>
          <p:nvPr userDrawn="1"/>
        </p:nvSpPr>
        <p:spPr bwMode="auto">
          <a:xfrm>
            <a:off x="0" y="6521450"/>
            <a:ext cx="9144000" cy="343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marL="342829" indent="-342829" algn="r">
              <a:spcBef>
                <a:spcPct val="50000"/>
              </a:spcBef>
              <a:buFont typeface="Wingdings" pitchFamily="2" charset="2"/>
              <a:buNone/>
            </a:pPr>
            <a:fld id="{2D45C32A-094C-4066-B232-799906BB5926}" type="slidenum">
              <a:rPr lang="it-IT" sz="1600"/>
              <a:pPr marL="342829" indent="-342829" algn="r">
                <a:spcBef>
                  <a:spcPct val="50000"/>
                </a:spcBef>
                <a:buFont typeface="Wingdings" pitchFamily="2" charset="2"/>
                <a:buNone/>
              </a:pPr>
              <a:t>‹N›</a:t>
            </a:fld>
            <a:endParaRPr lang="it-IT" sz="1600" dirty="0"/>
          </a:p>
        </p:txBody>
      </p:sp>
      <p:sp>
        <p:nvSpPr>
          <p:cNvPr id="11" name="Rettangolo 10"/>
          <p:cNvSpPr/>
          <p:nvPr userDrawn="1"/>
        </p:nvSpPr>
        <p:spPr>
          <a:xfrm>
            <a:off x="-10160" y="1"/>
            <a:ext cx="361764" cy="6868160"/>
          </a:xfrm>
          <a:prstGeom prst="rect">
            <a:avLst/>
          </a:prstGeom>
          <a:solidFill>
            <a:srgbClr val="C0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30538" y="0"/>
            <a:ext cx="1887538" cy="1020725"/>
          </a:xfrm>
          <a:custGeom>
            <a:avLst/>
            <a:gdLst/>
            <a:ahLst/>
            <a:cxnLst>
              <a:cxn ang="0">
                <a:pos x="1728" y="0"/>
              </a:cxn>
              <a:cxn ang="0">
                <a:pos x="1728" y="480"/>
              </a:cxn>
              <a:cxn ang="0">
                <a:pos x="380" y="482"/>
              </a:cxn>
              <a:cxn ang="0">
                <a:pos x="354" y="480"/>
              </a:cxn>
              <a:cxn ang="0">
                <a:pos x="308" y="489"/>
              </a:cxn>
              <a:cxn ang="0">
                <a:pos x="246" y="531"/>
              </a:cxn>
              <a:cxn ang="0">
                <a:pos x="206" y="597"/>
              </a:cxn>
              <a:cxn ang="0">
                <a:pos x="192" y="666"/>
              </a:cxn>
              <a:cxn ang="0">
                <a:pos x="192" y="735"/>
              </a:cxn>
              <a:cxn ang="0">
                <a:pos x="0" y="735"/>
              </a:cxn>
              <a:cxn ang="0">
                <a:pos x="0" y="480"/>
              </a:cxn>
              <a:cxn ang="0">
                <a:pos x="0" y="0"/>
              </a:cxn>
              <a:cxn ang="0">
                <a:pos x="1728" y="0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16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/>
          <a:srcRect l="25808" r="22011" b="44033"/>
          <a:stretch>
            <a:fillRect/>
          </a:stretch>
        </p:blipFill>
        <p:spPr bwMode="auto">
          <a:xfrm>
            <a:off x="64239" y="85061"/>
            <a:ext cx="703209" cy="6177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64" descr="logo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8" y="6472054"/>
            <a:ext cx="341926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27" descr="Immagine3.jpg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29" b="32362"/>
          <a:stretch>
            <a:fillRect/>
          </a:stretch>
        </p:blipFill>
        <p:spPr bwMode="auto">
          <a:xfrm>
            <a:off x="7771367" y="6500184"/>
            <a:ext cx="957964" cy="27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 userDrawn="1"/>
        </p:nvSpPr>
        <p:spPr bwMode="auto">
          <a:xfrm>
            <a:off x="2089150" y="6521450"/>
            <a:ext cx="6091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it-IT" sz="14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                         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Dresden   7</a:t>
            </a:r>
            <a:r>
              <a:rPr lang="it-IT" sz="1400" b="1" i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baseline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baseline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October</a:t>
            </a:r>
            <a:r>
              <a:rPr lang="it-IT" sz="1400" b="1" i="1" baseline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2014</a:t>
            </a:r>
            <a:endParaRPr lang="it-IT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" y="6478408"/>
            <a:ext cx="351605" cy="3006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</p:sldLayoutIdLst>
  <p:timing>
    <p:tnLst>
      <p:par>
        <p:cTn id="1" dur="indefinite" restart="never" nodeType="tmRoot"/>
      </p:par>
    </p:tnLst>
  </p:timing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106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210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316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421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1200">
          <a:solidFill>
            <a:srgbClr val="000000"/>
          </a:solidFill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2.bin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67.wmf"/><Relationship Id="rId25" Type="http://schemas.openxmlformats.org/officeDocument/2006/relationships/image" Target="../media/image71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16.bin"/><Relationship Id="rId24" Type="http://schemas.openxmlformats.org/officeDocument/2006/relationships/oleObject" Target="../embeddings/oleObject24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9.bin"/><Relationship Id="rId23" Type="http://schemas.openxmlformats.org/officeDocument/2006/relationships/image" Target="../media/image70.wmf"/><Relationship Id="rId10" Type="http://schemas.openxmlformats.org/officeDocument/2006/relationships/image" Target="../media/image65.wmf"/><Relationship Id="rId19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18.bin"/><Relationship Id="rId22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25.bin"/><Relationship Id="rId21" Type="http://schemas.openxmlformats.org/officeDocument/2006/relationships/oleObject" Target="../embeddings/oleObject34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4.wmf"/><Relationship Id="rId20" Type="http://schemas.openxmlformats.org/officeDocument/2006/relationships/image" Target="../media/image7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29.bin"/><Relationship Id="rId24" Type="http://schemas.openxmlformats.org/officeDocument/2006/relationships/image" Target="../media/image79.wmf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23" Type="http://schemas.openxmlformats.org/officeDocument/2006/relationships/oleObject" Target="../embeddings/oleObject35.bin"/><Relationship Id="rId10" Type="http://schemas.openxmlformats.org/officeDocument/2006/relationships/image" Target="../media/image75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72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6.wmf"/><Relationship Id="rId22" Type="http://schemas.openxmlformats.org/officeDocument/2006/relationships/image" Target="../media/image7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3.wmf"/><Relationship Id="rId3" Type="http://schemas.openxmlformats.org/officeDocument/2006/relationships/image" Target="../media/image82.png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81.wmf"/><Relationship Id="rId5" Type="http://schemas.openxmlformats.org/officeDocument/2006/relationships/image" Target="../media/image80.wmf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4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12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7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47.png"/><Relationship Id="rId7" Type="http://schemas.openxmlformats.org/officeDocument/2006/relationships/image" Target="../media/image42.wmf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3.wmf"/><Relationship Id="rId14" Type="http://schemas.openxmlformats.org/officeDocument/2006/relationships/image" Target="../media/image4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53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194175" y="2995613"/>
            <a:ext cx="3368675" cy="512762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i="1" dirty="0" smtClean="0">
                <a:solidFill>
                  <a:srgbClr val="C00000"/>
                </a:solidFill>
              </a:rPr>
              <a:t>Alessandro Pecchia</a:t>
            </a: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865188" y="18526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it-IT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it-IT" sz="1400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0164" name="AutoShape 4"/>
          <p:cNvSpPr>
            <a:spLocks noGrp="1" noChangeArrowheads="1"/>
          </p:cNvSpPr>
          <p:nvPr>
            <p:ph type="ctrTitle"/>
          </p:nvPr>
        </p:nvSpPr>
        <p:spPr>
          <a:xfrm>
            <a:off x="671906" y="987426"/>
            <a:ext cx="8665732" cy="1884866"/>
          </a:xfrm>
        </p:spPr>
        <p:txBody>
          <a:bodyPr/>
          <a:lstStyle/>
          <a:p>
            <a:r>
              <a:rPr lang="en-US" sz="2400" dirty="0">
                <a:effectLst/>
              </a:rPr>
              <a:t>Coupling FEM and atomistic models for 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electronic </a:t>
            </a:r>
            <a:r>
              <a:rPr lang="en-US" sz="2400" dirty="0">
                <a:effectLst/>
              </a:rPr>
              <a:t>device </a:t>
            </a:r>
            <a:r>
              <a:rPr lang="en-US" sz="2400" dirty="0" smtClean="0">
                <a:effectLst/>
              </a:rPr>
              <a:t>simulations: </a:t>
            </a: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The </a:t>
            </a:r>
            <a:r>
              <a:rPr lang="en-US" sz="2400" dirty="0" err="1">
                <a:effectLst/>
              </a:rPr>
              <a:t>TiberCAD</a:t>
            </a:r>
            <a:r>
              <a:rPr lang="en-US" sz="2400" dirty="0">
                <a:effectLst/>
              </a:rPr>
              <a:t> approach</a:t>
            </a:r>
            <a:endParaRPr lang="it-IT" sz="2400" dirty="0">
              <a:effectLst/>
            </a:endParaRPr>
          </a:p>
        </p:txBody>
      </p:sp>
      <p:pic>
        <p:nvPicPr>
          <p:cNvPr id="11269" name="Picture 5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995863"/>
            <a:ext cx="7397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167063" y="5092700"/>
            <a:ext cx="57658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1800" b="1" i="1"/>
              <a:t>University of Roma “Tor Vergata”</a:t>
            </a:r>
            <a:endParaRPr lang="en-US" altLang="it-IT" sz="1800" b="1"/>
          </a:p>
        </p:txBody>
      </p:sp>
      <p:pic>
        <p:nvPicPr>
          <p:cNvPr id="11271" name="Picture 8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940175"/>
            <a:ext cx="7159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3970571" y="5699307"/>
            <a:ext cx="504825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i="1" dirty="0"/>
              <a:t>M. Auf </a:t>
            </a:r>
            <a:r>
              <a:rPr lang="it-IT" altLang="it-IT" i="1" dirty="0" err="1"/>
              <a:t>der</a:t>
            </a:r>
            <a:r>
              <a:rPr lang="it-IT" altLang="it-IT" i="1" dirty="0"/>
              <a:t> </a:t>
            </a:r>
            <a:r>
              <a:rPr lang="it-IT" altLang="it-IT" i="1" dirty="0" smtClean="0"/>
              <a:t>Maur, G</a:t>
            </a:r>
            <a:r>
              <a:rPr lang="it-IT" altLang="it-IT" i="1" dirty="0"/>
              <a:t>. Penazzi, </a:t>
            </a:r>
            <a:r>
              <a:rPr lang="it-IT" altLang="it-IT" i="1" dirty="0" smtClean="0"/>
              <a:t>F. Sacconi, G. Romano</a:t>
            </a:r>
          </a:p>
          <a:p>
            <a:pPr eaLnBrk="1" hangingPunct="1">
              <a:buNone/>
            </a:pPr>
            <a:r>
              <a:rPr lang="it-IT" altLang="it-IT" i="1" dirty="0" smtClean="0"/>
              <a:t>A </a:t>
            </a:r>
            <a:r>
              <a:rPr lang="it-IT" altLang="it-IT" i="1" dirty="0"/>
              <a:t>Gagliardi</a:t>
            </a:r>
            <a:r>
              <a:rPr lang="it-IT" altLang="it-IT" i="1" dirty="0" smtClean="0"/>
              <a:t>, F. Santoni, A. Di Carlo</a:t>
            </a:r>
            <a:endParaRPr lang="en-US" altLang="it-IT" dirty="0"/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3479800" y="4068763"/>
            <a:ext cx="57658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1800" b="1" i="1" dirty="0"/>
              <a:t>CNR - ISMN    </a:t>
            </a:r>
            <a:r>
              <a:rPr lang="it-IT" altLang="it-IT" sz="1200" b="1" i="1" dirty="0" err="1"/>
              <a:t>Institute</a:t>
            </a:r>
            <a:r>
              <a:rPr lang="it-IT" altLang="it-IT" sz="1200" b="1" i="1" dirty="0"/>
              <a:t> for </a:t>
            </a:r>
            <a:r>
              <a:rPr lang="it-IT" altLang="it-IT" sz="1200" b="1" i="1" dirty="0" err="1" smtClean="0"/>
              <a:t>Nanostructured</a:t>
            </a:r>
            <a:r>
              <a:rPr lang="it-IT" altLang="it-IT" sz="1200" b="1" i="1" dirty="0" smtClean="0"/>
              <a:t> </a:t>
            </a:r>
            <a:r>
              <a:rPr lang="it-IT" altLang="it-IT" sz="1200" b="1" i="1" dirty="0" err="1"/>
              <a:t>Materials</a:t>
            </a:r>
            <a:r>
              <a:rPr lang="it-IT" altLang="it-IT" sz="1200" b="1" i="1" dirty="0"/>
              <a:t> </a:t>
            </a:r>
            <a:r>
              <a:rPr lang="it-IT" altLang="it-IT" sz="1800" b="1" i="1" dirty="0"/>
              <a:t> </a:t>
            </a:r>
            <a:endParaRPr lang="en-US" altLang="it-IT" sz="1800" b="1" dirty="0"/>
          </a:p>
        </p:txBody>
      </p:sp>
      <p:pic>
        <p:nvPicPr>
          <p:cNvPr id="12" name="Picture 7" descr="atom_potential_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-917"/>
          <a:stretch/>
        </p:blipFill>
        <p:spPr bwMode="auto">
          <a:xfrm>
            <a:off x="614966" y="3544388"/>
            <a:ext cx="2327882" cy="24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472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90" y="2742344"/>
            <a:ext cx="3021136" cy="21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8229600" cy="675556"/>
          </a:xfrm>
        </p:spPr>
        <p:txBody>
          <a:bodyPr/>
          <a:lstStyle/>
          <a:p>
            <a:r>
              <a:rPr lang="it-IT" dirty="0" err="1" smtClean="0"/>
              <a:t>Induced</a:t>
            </a:r>
            <a:r>
              <a:rPr lang="it-IT" dirty="0" smtClean="0"/>
              <a:t> </a:t>
            </a:r>
            <a:r>
              <a:rPr lang="it-IT" dirty="0" err="1" smtClean="0"/>
              <a:t>Density</a:t>
            </a:r>
            <a:r>
              <a:rPr lang="it-IT" dirty="0" smtClean="0"/>
              <a:t> of </a:t>
            </a:r>
            <a:r>
              <a:rPr lang="it-IT" dirty="0" err="1" smtClean="0"/>
              <a:t>Interfacial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endParaRPr lang="it-IT" dirty="0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507324" y="695325"/>
            <a:ext cx="7886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T</a:t>
            </a:r>
            <a:r>
              <a:rPr lang="en-US" b="0" dirty="0" smtClean="0">
                <a:solidFill>
                  <a:srgbClr val="C00000"/>
                </a:solidFill>
              </a:rPr>
              <a:t>he </a:t>
            </a:r>
            <a:r>
              <a:rPr lang="en-US" b="0" dirty="0">
                <a:solidFill>
                  <a:srgbClr val="C00000"/>
                </a:solidFill>
              </a:rPr>
              <a:t>IDIS model applies when </a:t>
            </a:r>
            <a:r>
              <a:rPr lang="en-US" b="0" dirty="0" smtClean="0">
                <a:solidFill>
                  <a:srgbClr val="C00000"/>
                </a:solidFill>
              </a:rPr>
              <a:t>contact/organic </a:t>
            </a:r>
            <a:r>
              <a:rPr lang="en-US" b="0" dirty="0">
                <a:solidFill>
                  <a:srgbClr val="C00000"/>
                </a:solidFill>
              </a:rPr>
              <a:t>chemical </a:t>
            </a:r>
            <a:r>
              <a:rPr lang="it-IT" b="0" dirty="0" err="1" smtClean="0">
                <a:solidFill>
                  <a:srgbClr val="C00000"/>
                </a:solidFill>
              </a:rPr>
              <a:t>interactions</a:t>
            </a:r>
            <a:r>
              <a:rPr lang="it-IT" b="0" dirty="0" smtClean="0">
                <a:solidFill>
                  <a:srgbClr val="C00000"/>
                </a:solidFill>
              </a:rPr>
              <a:t> are </a:t>
            </a:r>
            <a:r>
              <a:rPr lang="it-IT" b="0" dirty="0">
                <a:solidFill>
                  <a:srgbClr val="C00000"/>
                </a:solidFill>
              </a:rPr>
              <a:t>moderate</a:t>
            </a:r>
            <a:r>
              <a:rPr lang="it-IT" b="0" dirty="0"/>
              <a:t> but non-negligible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46553" y="1647497"/>
            <a:ext cx="86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800" dirty="0" smtClean="0">
                <a:solidFill>
                  <a:srgbClr val="000099"/>
                </a:solidFill>
              </a:rPr>
              <a:t>DOS </a:t>
            </a:r>
            <a:r>
              <a:rPr lang="it-IT" sz="1800" dirty="0" err="1" smtClean="0">
                <a:solidFill>
                  <a:srgbClr val="000099"/>
                </a:solidFill>
              </a:rPr>
              <a:t>at</a:t>
            </a:r>
            <a:r>
              <a:rPr lang="it-IT" sz="1800" dirty="0" smtClean="0">
                <a:solidFill>
                  <a:srgbClr val="000099"/>
                </a:solidFill>
              </a:rPr>
              <a:t> the </a:t>
            </a:r>
            <a:r>
              <a:rPr lang="it-IT" sz="1800" dirty="0" err="1" smtClean="0">
                <a:solidFill>
                  <a:srgbClr val="000099"/>
                </a:solidFill>
              </a:rPr>
              <a:t>interface</a:t>
            </a:r>
            <a:r>
              <a:rPr lang="it-IT" sz="1800" dirty="0" smtClean="0">
                <a:solidFill>
                  <a:srgbClr val="000099"/>
                </a:solidFill>
              </a:rPr>
              <a:t> </a:t>
            </a:r>
            <a:r>
              <a:rPr lang="it-IT" sz="1800" dirty="0" err="1" smtClean="0">
                <a:solidFill>
                  <a:srgbClr val="000099"/>
                </a:solidFill>
              </a:rPr>
              <a:t>may</a:t>
            </a:r>
            <a:r>
              <a:rPr lang="it-IT" sz="1800" dirty="0" smtClean="0">
                <a:solidFill>
                  <a:srgbClr val="000099"/>
                </a:solidFill>
              </a:rPr>
              <a:t> originate from </a:t>
            </a:r>
            <a:r>
              <a:rPr lang="it-IT" sz="1800" dirty="0" err="1" smtClean="0">
                <a:solidFill>
                  <a:srgbClr val="000099"/>
                </a:solidFill>
              </a:rPr>
              <a:t>trap</a:t>
            </a:r>
            <a:r>
              <a:rPr lang="it-IT" sz="1800" dirty="0" smtClean="0">
                <a:solidFill>
                  <a:srgbClr val="000099"/>
                </a:solidFill>
              </a:rPr>
              <a:t> </a:t>
            </a:r>
            <a:r>
              <a:rPr lang="it-IT" sz="1800" dirty="0" err="1" smtClean="0">
                <a:solidFill>
                  <a:srgbClr val="000099"/>
                </a:solidFill>
              </a:rPr>
              <a:t>states</a:t>
            </a:r>
            <a:r>
              <a:rPr lang="it-IT" sz="1800" dirty="0" smtClean="0">
                <a:solidFill>
                  <a:srgbClr val="000099"/>
                </a:solidFill>
              </a:rPr>
              <a:t> or Metal-</a:t>
            </a:r>
            <a:r>
              <a:rPr lang="it-IT" sz="1800" dirty="0" err="1" smtClean="0">
                <a:solidFill>
                  <a:srgbClr val="000099"/>
                </a:solidFill>
              </a:rPr>
              <a:t>induced</a:t>
            </a:r>
            <a:r>
              <a:rPr lang="it-IT" sz="1800" dirty="0" smtClean="0">
                <a:solidFill>
                  <a:srgbClr val="000099"/>
                </a:solidFill>
              </a:rPr>
              <a:t> </a:t>
            </a:r>
            <a:r>
              <a:rPr lang="it-IT" sz="1800" dirty="0" err="1" smtClean="0">
                <a:solidFill>
                  <a:srgbClr val="000099"/>
                </a:solidFill>
              </a:rPr>
              <a:t>states</a:t>
            </a:r>
            <a:r>
              <a:rPr lang="it-IT" sz="1800" dirty="0" smtClean="0">
                <a:solidFill>
                  <a:srgbClr val="000099"/>
                </a:solidFill>
              </a:rPr>
              <a:t> (MIGS)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07324" y="12926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400" dirty="0" smtClean="0"/>
              <a:t>A.M</a:t>
            </a:r>
            <a:r>
              <a:rPr lang="en-US" sz="1400" dirty="0"/>
              <a:t>. Cowley, S.M. Sze, J. Appl. Phys. 36 (1965) 3212.</a:t>
            </a:r>
            <a:endParaRPr lang="it-IT" sz="14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4450674" y="3264340"/>
            <a:ext cx="436529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The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neutrality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the </a:t>
            </a:r>
          </a:p>
          <a:p>
            <a:pPr>
              <a:buNone/>
            </a:pPr>
            <a:r>
              <a:rPr lang="it-IT" dirty="0" smtClean="0"/>
              <a:t>Fermi </a:t>
            </a:r>
            <a:r>
              <a:rPr lang="it-IT" dirty="0" err="1" smtClean="0"/>
              <a:t>level</a:t>
            </a:r>
            <a:r>
              <a:rPr lang="it-IT" dirty="0" smtClean="0"/>
              <a:t> of the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interface</a:t>
            </a:r>
            <a:endParaRPr lang="it-IT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2319226" y="536836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rgbClr val="FF0000"/>
                </a:solidFill>
              </a:rPr>
              <a:t>Assume </a:t>
            </a:r>
            <a:r>
              <a:rPr lang="it-IT" dirty="0" err="1" smtClean="0">
                <a:solidFill>
                  <a:srgbClr val="FF0000"/>
                </a:solidFill>
              </a:rPr>
              <a:t>constant</a:t>
            </a:r>
            <a:r>
              <a:rPr lang="it-IT" dirty="0" smtClean="0">
                <a:solidFill>
                  <a:srgbClr val="FF0000"/>
                </a:solidFill>
              </a:rPr>
              <a:t> gap DOS </a:t>
            </a:r>
            <a:r>
              <a:rPr lang="it-IT" dirty="0" err="1" smtClean="0">
                <a:solidFill>
                  <a:srgbClr val="FF0000"/>
                </a:solidFill>
              </a:rPr>
              <a:t>at</a:t>
            </a:r>
            <a:r>
              <a:rPr lang="it-IT" dirty="0" smtClean="0">
                <a:solidFill>
                  <a:srgbClr val="FF0000"/>
                </a:solidFill>
              </a:rPr>
              <a:t> the </a:t>
            </a:r>
            <a:r>
              <a:rPr lang="it-IT" dirty="0" err="1" smtClean="0">
                <a:solidFill>
                  <a:srgbClr val="FF0000"/>
                </a:solidFill>
              </a:rPr>
              <a:t>interface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513344" y="194716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400" dirty="0" smtClean="0"/>
              <a:t>Vasquez, Flores, Kahn, Org. Elect. 8 (2007) 241</a:t>
            </a:r>
            <a:endParaRPr lang="it-IT" sz="1400" dirty="0"/>
          </a:p>
        </p:txBody>
      </p:sp>
      <p:pic>
        <p:nvPicPr>
          <p:cNvPr id="42" name="Picture 8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3"/>
          <a:stretch/>
        </p:blipFill>
        <p:spPr bwMode="auto">
          <a:xfrm>
            <a:off x="2740816" y="2564190"/>
            <a:ext cx="1408983" cy="21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4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 bwMode="auto">
          <a:xfrm>
            <a:off x="1283368" y="1803918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Connettore 1 3"/>
          <p:cNvCxnSpPr/>
          <p:nvPr/>
        </p:nvCxnSpPr>
        <p:spPr bwMode="auto">
          <a:xfrm>
            <a:off x="2229880" y="1799902"/>
            <a:ext cx="101464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ttangolo 6"/>
          <p:cNvSpPr/>
          <p:nvPr/>
        </p:nvSpPr>
        <p:spPr bwMode="auto">
          <a:xfrm>
            <a:off x="1271336" y="2906648"/>
            <a:ext cx="1066800" cy="10647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96388" y="212857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LUMO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181630" y="335599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HOMO</a:t>
            </a:r>
            <a:endParaRPr lang="it-IT" dirty="0"/>
          </a:p>
        </p:txBody>
      </p:sp>
      <p:cxnSp>
        <p:nvCxnSpPr>
          <p:cNvPr id="10" name="Connettore 1 9"/>
          <p:cNvCxnSpPr/>
          <p:nvPr/>
        </p:nvCxnSpPr>
        <p:spPr bwMode="auto">
          <a:xfrm>
            <a:off x="2367320" y="1623443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ttore 1 10"/>
          <p:cNvCxnSpPr/>
          <p:nvPr/>
        </p:nvCxnSpPr>
        <p:spPr bwMode="auto">
          <a:xfrm>
            <a:off x="2362200" y="2315199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2362200" y="3520252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 flipV="1">
            <a:off x="2185736" y="1627438"/>
            <a:ext cx="168527" cy="172465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1 13"/>
          <p:cNvCxnSpPr/>
          <p:nvPr/>
        </p:nvCxnSpPr>
        <p:spPr bwMode="auto">
          <a:xfrm flipH="1">
            <a:off x="2342152" y="1627438"/>
            <a:ext cx="12112" cy="2343997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>
            <a:off x="2185736" y="3099325"/>
            <a:ext cx="1086848" cy="0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3201581" y="29310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rgbClr val="92D050"/>
                </a:solidFill>
              </a:rPr>
              <a:t>CNL</a:t>
            </a:r>
            <a:endParaRPr lang="it-IT" dirty="0">
              <a:solidFill>
                <a:srgbClr val="92D050"/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05617"/>
              </p:ext>
            </p:extLst>
          </p:nvPr>
        </p:nvGraphicFramePr>
        <p:xfrm>
          <a:off x="3260766" y="1431202"/>
          <a:ext cx="74453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2" name="Equation" r:id="rId3" imgW="330120" imgH="190440" progId="Equation.DSMT4">
                  <p:embed/>
                </p:oleObj>
              </mc:Choice>
              <mc:Fallback>
                <p:oleObj name="Equation" r:id="rId3" imgW="3301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0766" y="1431202"/>
                        <a:ext cx="74453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2015572" y="2650037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050" dirty="0" smtClean="0"/>
              <a:t>+</a:t>
            </a:r>
            <a:endParaRPr lang="it-IT" sz="105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290008" y="2630263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050" dirty="0"/>
              <a:t>-</a:t>
            </a:r>
          </a:p>
        </p:txBody>
      </p:sp>
      <p:cxnSp>
        <p:nvCxnSpPr>
          <p:cNvPr id="21" name="Connettore 1 20"/>
          <p:cNvCxnSpPr/>
          <p:nvPr/>
        </p:nvCxnSpPr>
        <p:spPr bwMode="auto">
          <a:xfrm>
            <a:off x="2185736" y="1803918"/>
            <a:ext cx="0" cy="2167517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96856"/>
              </p:ext>
            </p:extLst>
          </p:nvPr>
        </p:nvGraphicFramePr>
        <p:xfrm>
          <a:off x="793750" y="2241550"/>
          <a:ext cx="5730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3" name="Equation" r:id="rId5" imgW="253800" imgH="228600" progId="Equation.DSMT4">
                  <p:embed/>
                </p:oleObj>
              </mc:Choice>
              <mc:Fallback>
                <p:oleObj name="Equation" r:id="rId5" imgW="253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2241550"/>
                        <a:ext cx="573088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Connettore 2 23"/>
          <p:cNvCxnSpPr/>
          <p:nvPr/>
        </p:nvCxnSpPr>
        <p:spPr bwMode="auto">
          <a:xfrm flipV="1">
            <a:off x="1391652" y="1803918"/>
            <a:ext cx="12032" cy="108026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5" name="Connettore 1 24"/>
          <p:cNvCxnSpPr/>
          <p:nvPr/>
        </p:nvCxnSpPr>
        <p:spPr bwMode="auto">
          <a:xfrm>
            <a:off x="1283368" y="2906648"/>
            <a:ext cx="212958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378081"/>
              </p:ext>
            </p:extLst>
          </p:nvPr>
        </p:nvGraphicFramePr>
        <p:xfrm>
          <a:off x="2136750" y="3924279"/>
          <a:ext cx="248373" cy="31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4" name="Equation" r:id="rId7" imgW="139680" imgH="177480" progId="Equation.DSMT4">
                  <p:embed/>
                </p:oleObj>
              </mc:Choice>
              <mc:Fallback>
                <p:oleObj name="Equation" r:id="rId7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50" y="3924279"/>
                        <a:ext cx="248373" cy="316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gget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583399"/>
              </p:ext>
            </p:extLst>
          </p:nvPr>
        </p:nvGraphicFramePr>
        <p:xfrm>
          <a:off x="3419892" y="2690304"/>
          <a:ext cx="352382" cy="373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5" name="Equation" r:id="rId9" imgW="215640" imgH="228600" progId="Equation.DSMT4">
                  <p:embed/>
                </p:oleObj>
              </mc:Choice>
              <mc:Fallback>
                <p:oleObj name="Equation" r:id="rId9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92" y="2690304"/>
                        <a:ext cx="352382" cy="373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Connettore 1 27"/>
          <p:cNvCxnSpPr/>
          <p:nvPr/>
        </p:nvCxnSpPr>
        <p:spPr bwMode="auto">
          <a:xfrm>
            <a:off x="5166643" y="1803648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ttore 1 28"/>
          <p:cNvCxnSpPr/>
          <p:nvPr/>
        </p:nvCxnSpPr>
        <p:spPr bwMode="auto">
          <a:xfrm>
            <a:off x="6087549" y="1797481"/>
            <a:ext cx="101464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ttangolo 31"/>
          <p:cNvSpPr/>
          <p:nvPr/>
        </p:nvSpPr>
        <p:spPr bwMode="auto">
          <a:xfrm>
            <a:off x="5166643" y="2918806"/>
            <a:ext cx="1066800" cy="10647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7091695" y="229543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LUMO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7090689" y="354360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HOMO</a:t>
            </a:r>
            <a:endParaRPr lang="it-IT" dirty="0"/>
          </a:p>
        </p:txBody>
      </p:sp>
      <p:cxnSp>
        <p:nvCxnSpPr>
          <p:cNvPr id="35" name="Connettore 1 34"/>
          <p:cNvCxnSpPr/>
          <p:nvPr/>
        </p:nvCxnSpPr>
        <p:spPr bwMode="auto">
          <a:xfrm>
            <a:off x="6233443" y="2005252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ttore 1 35"/>
          <p:cNvCxnSpPr/>
          <p:nvPr/>
        </p:nvCxnSpPr>
        <p:spPr bwMode="auto">
          <a:xfrm>
            <a:off x="6233443" y="2487928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ttore 1 36"/>
          <p:cNvCxnSpPr/>
          <p:nvPr/>
        </p:nvCxnSpPr>
        <p:spPr bwMode="auto">
          <a:xfrm>
            <a:off x="6257507" y="3728376"/>
            <a:ext cx="90236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ttore 1 37"/>
          <p:cNvCxnSpPr/>
          <p:nvPr/>
        </p:nvCxnSpPr>
        <p:spPr bwMode="auto">
          <a:xfrm>
            <a:off x="6071960" y="1799902"/>
            <a:ext cx="168527" cy="196653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ttore 1 38"/>
          <p:cNvCxnSpPr/>
          <p:nvPr/>
        </p:nvCxnSpPr>
        <p:spPr bwMode="auto">
          <a:xfrm flipH="1">
            <a:off x="6237459" y="2019576"/>
            <a:ext cx="6056" cy="1964017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Connettore 1 40"/>
          <p:cNvCxnSpPr/>
          <p:nvPr/>
        </p:nvCxnSpPr>
        <p:spPr bwMode="auto">
          <a:xfrm>
            <a:off x="6081043" y="2777434"/>
            <a:ext cx="1086848" cy="0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CasellaDiTesto 41"/>
          <p:cNvSpPr txBox="1"/>
          <p:nvPr/>
        </p:nvSpPr>
        <p:spPr>
          <a:xfrm>
            <a:off x="7112350" y="25686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rgbClr val="92D050"/>
                </a:solidFill>
              </a:rPr>
              <a:t>CNL</a:t>
            </a:r>
            <a:endParaRPr lang="it-IT" dirty="0">
              <a:solidFill>
                <a:srgbClr val="92D050"/>
              </a:solidFill>
            </a:endParaRPr>
          </a:p>
        </p:txBody>
      </p:sp>
      <p:graphicFrame>
        <p:nvGraphicFramePr>
          <p:cNvPr id="43" name="Oggetto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021288"/>
              </p:ext>
            </p:extLst>
          </p:nvPr>
        </p:nvGraphicFramePr>
        <p:xfrm>
          <a:off x="7112350" y="1637694"/>
          <a:ext cx="74453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6" name="Equation" r:id="rId11" imgW="330120" imgH="190440" progId="Equation.DSMT4">
                  <p:embed/>
                </p:oleObj>
              </mc:Choice>
              <mc:Fallback>
                <p:oleObj name="Equation" r:id="rId11" imgW="3301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350" y="1637694"/>
                        <a:ext cx="74453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CasellaDiTesto 43"/>
          <p:cNvSpPr txBox="1"/>
          <p:nvPr/>
        </p:nvSpPr>
        <p:spPr>
          <a:xfrm>
            <a:off x="6161245" y="2702678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050" dirty="0" smtClean="0"/>
              <a:t>+</a:t>
            </a:r>
            <a:endParaRPr lang="it-IT" sz="105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5909558" y="2691293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050" dirty="0"/>
              <a:t>-</a:t>
            </a:r>
          </a:p>
        </p:txBody>
      </p:sp>
      <p:cxnSp>
        <p:nvCxnSpPr>
          <p:cNvPr id="46" name="Connettore 1 45"/>
          <p:cNvCxnSpPr/>
          <p:nvPr/>
        </p:nvCxnSpPr>
        <p:spPr bwMode="auto">
          <a:xfrm flipH="1">
            <a:off x="6069011" y="1803918"/>
            <a:ext cx="12032" cy="2179675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8" name="Oggetto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785507"/>
              </p:ext>
            </p:extLst>
          </p:nvPr>
        </p:nvGraphicFramePr>
        <p:xfrm>
          <a:off x="4689475" y="2252663"/>
          <a:ext cx="57308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7" name="Equation" r:id="rId12" imgW="253800" imgH="228600" progId="Equation.DSMT4">
                  <p:embed/>
                </p:oleObj>
              </mc:Choice>
              <mc:Fallback>
                <p:oleObj name="Equation" r:id="rId12" imgW="253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475" y="2252663"/>
                        <a:ext cx="573088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Connettore 2 48"/>
          <p:cNvCxnSpPr/>
          <p:nvPr/>
        </p:nvCxnSpPr>
        <p:spPr bwMode="auto">
          <a:xfrm flipV="1">
            <a:off x="5286959" y="1816076"/>
            <a:ext cx="12032" cy="108026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0" name="Connettore 1 49"/>
          <p:cNvCxnSpPr/>
          <p:nvPr/>
        </p:nvCxnSpPr>
        <p:spPr bwMode="auto">
          <a:xfrm>
            <a:off x="5178675" y="2918806"/>
            <a:ext cx="212958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1" name="Oggetto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08139"/>
              </p:ext>
            </p:extLst>
          </p:nvPr>
        </p:nvGraphicFramePr>
        <p:xfrm>
          <a:off x="6019000" y="3969231"/>
          <a:ext cx="248373" cy="31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8" name="Equation" r:id="rId14" imgW="139680" imgH="177480" progId="Equation.DSMT4">
                  <p:embed/>
                </p:oleObj>
              </mc:Choice>
              <mc:Fallback>
                <p:oleObj name="Equation" r:id="rId14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000" y="3969231"/>
                        <a:ext cx="248373" cy="316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ggetto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413720"/>
              </p:ext>
            </p:extLst>
          </p:nvPr>
        </p:nvGraphicFramePr>
        <p:xfrm>
          <a:off x="7267067" y="2812478"/>
          <a:ext cx="352382" cy="373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9" name="Equation" r:id="rId15" imgW="215640" imgH="228600" progId="Equation.DSMT4">
                  <p:embed/>
                </p:oleObj>
              </mc:Choice>
              <mc:Fallback>
                <p:oleObj name="Equation" r:id="rId15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067" y="2812478"/>
                        <a:ext cx="352382" cy="373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ttangolo 56"/>
          <p:cNvSpPr/>
          <p:nvPr/>
        </p:nvSpPr>
        <p:spPr bwMode="auto">
          <a:xfrm>
            <a:off x="6087549" y="2787397"/>
            <a:ext cx="146238" cy="131409"/>
          </a:xfrm>
          <a:prstGeom prst="rect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8" name="Rettangolo 57"/>
          <p:cNvSpPr/>
          <p:nvPr/>
        </p:nvSpPr>
        <p:spPr bwMode="auto">
          <a:xfrm>
            <a:off x="2191898" y="2918806"/>
            <a:ext cx="146238" cy="1805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aphicFrame>
        <p:nvGraphicFramePr>
          <p:cNvPr id="59" name="Oggetto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818784"/>
              </p:ext>
            </p:extLst>
          </p:nvPr>
        </p:nvGraphicFramePr>
        <p:xfrm>
          <a:off x="1016000" y="4429125"/>
          <a:ext cx="30765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70" name="Equation" r:id="rId16" imgW="1803240" imgH="419040" progId="Equation.DSMT4">
                  <p:embed/>
                </p:oleObj>
              </mc:Choice>
              <mc:Fallback>
                <p:oleObj name="Equation" r:id="rId16" imgW="1803240" imgH="419040" progId="Equation.DSMT4">
                  <p:embed/>
                  <p:pic>
                    <p:nvPicPr>
                      <p:cNvPr id="0" name="Oggetto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429125"/>
                        <a:ext cx="30765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ggetto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779303"/>
              </p:ext>
            </p:extLst>
          </p:nvPr>
        </p:nvGraphicFramePr>
        <p:xfrm>
          <a:off x="4979988" y="4406900"/>
          <a:ext cx="3074987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71" name="Equation" r:id="rId18" imgW="1803240" imgH="419040" progId="Equation.DSMT4">
                  <p:embed/>
                </p:oleObj>
              </mc:Choice>
              <mc:Fallback>
                <p:oleObj name="Equation" r:id="rId18" imgW="18032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4406900"/>
                        <a:ext cx="3074987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ggetto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656276"/>
              </p:ext>
            </p:extLst>
          </p:nvPr>
        </p:nvGraphicFramePr>
        <p:xfrm>
          <a:off x="3306763" y="5592763"/>
          <a:ext cx="2924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72" name="Equation" r:id="rId20" imgW="1714320" imgH="419040" progId="Equation.DSMT4">
                  <p:embed/>
                </p:oleObj>
              </mc:Choice>
              <mc:Fallback>
                <p:oleObj name="Equation" r:id="rId20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763" y="5592763"/>
                        <a:ext cx="2924175" cy="7143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ggetto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331745"/>
              </p:ext>
            </p:extLst>
          </p:nvPr>
        </p:nvGraphicFramePr>
        <p:xfrm>
          <a:off x="1098575" y="5114280"/>
          <a:ext cx="62865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73" name="Equation" r:id="rId22" imgW="368280" imgH="177480" progId="Equation.DSMT4">
                  <p:embed/>
                </p:oleObj>
              </mc:Choice>
              <mc:Fallback>
                <p:oleObj name="Equation" r:id="rId22" imgW="368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75" y="5114280"/>
                        <a:ext cx="62865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ggetto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495215"/>
              </p:ext>
            </p:extLst>
          </p:nvPr>
        </p:nvGraphicFramePr>
        <p:xfrm>
          <a:off x="5071393" y="5073110"/>
          <a:ext cx="62865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74" name="Equation" r:id="rId24" imgW="368280" imgH="177480" progId="Equation.DSMT4">
                  <p:embed/>
                </p:oleObj>
              </mc:Choice>
              <mc:Fallback>
                <p:oleObj name="Equation" r:id="rId24" imgW="368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393" y="5073110"/>
                        <a:ext cx="62865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itolo 1"/>
          <p:cNvSpPr txBox="1">
            <a:spLocks/>
          </p:cNvSpPr>
          <p:nvPr/>
        </p:nvSpPr>
        <p:spPr bwMode="auto">
          <a:xfrm>
            <a:off x="1066800" y="76200"/>
            <a:ext cx="7454630" cy="675556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err="1" smtClean="0"/>
              <a:t>Dipole</a:t>
            </a:r>
            <a:r>
              <a:rPr lang="it-IT" kern="0" dirty="0" smtClean="0"/>
              <a:t> </a:t>
            </a:r>
            <a:r>
              <a:rPr lang="it-IT" kern="0" dirty="0" err="1" smtClean="0"/>
              <a:t>shift</a:t>
            </a:r>
            <a:endParaRPr lang="it-IT" kern="0" dirty="0"/>
          </a:p>
        </p:txBody>
      </p:sp>
      <p:sp>
        <p:nvSpPr>
          <p:cNvPr id="67" name="CasellaDiTesto 66"/>
          <p:cNvSpPr txBox="1"/>
          <p:nvPr/>
        </p:nvSpPr>
        <p:spPr>
          <a:xfrm>
            <a:off x="584069" y="581474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Self-</a:t>
            </a:r>
            <a:r>
              <a:rPr lang="it-IT" dirty="0" err="1" smtClean="0"/>
              <a:t>consistent</a:t>
            </a:r>
            <a:r>
              <a:rPr lang="it-IT" dirty="0" smtClean="0"/>
              <a:t> </a:t>
            </a:r>
            <a:r>
              <a:rPr lang="it-IT" dirty="0" err="1" smtClean="0"/>
              <a:t>equation</a:t>
            </a:r>
            <a:r>
              <a:rPr lang="it-IT" dirty="0" smtClean="0"/>
              <a:t>:</a:t>
            </a:r>
            <a:endParaRPr lang="it-IT" dirty="0"/>
          </a:p>
        </p:txBody>
      </p:sp>
      <p:cxnSp>
        <p:nvCxnSpPr>
          <p:cNvPr id="68" name="Connettore 2 67"/>
          <p:cNvCxnSpPr/>
          <p:nvPr/>
        </p:nvCxnSpPr>
        <p:spPr bwMode="auto">
          <a:xfrm flipV="1">
            <a:off x="2813384" y="1627439"/>
            <a:ext cx="17152" cy="1471886"/>
          </a:xfrm>
          <a:prstGeom prst="straightConnector1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85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8229600" cy="675556"/>
          </a:xfrm>
        </p:spPr>
        <p:txBody>
          <a:bodyPr/>
          <a:lstStyle/>
          <a:p>
            <a:r>
              <a:rPr lang="it-IT" dirty="0" err="1" smtClean="0"/>
              <a:t>Determination</a:t>
            </a:r>
            <a:r>
              <a:rPr lang="it-IT" dirty="0" smtClean="0"/>
              <a:t> of </a:t>
            </a:r>
            <a:r>
              <a:rPr lang="it-IT" dirty="0" err="1" smtClean="0"/>
              <a:t>parameters</a:t>
            </a:r>
            <a:endParaRPr lang="it-IT" dirty="0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606665"/>
              </p:ext>
            </p:extLst>
          </p:nvPr>
        </p:nvGraphicFramePr>
        <p:xfrm>
          <a:off x="730501" y="841568"/>
          <a:ext cx="1447215" cy="95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46" name="Equation" r:id="rId3" imgW="901440" imgH="596880" progId="Equation.DSMT4">
                  <p:embed/>
                </p:oleObj>
              </mc:Choice>
              <mc:Fallback>
                <p:oleObj name="Equation" r:id="rId3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01" y="841568"/>
                        <a:ext cx="1447215" cy="95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06729"/>
              </p:ext>
            </p:extLst>
          </p:nvPr>
        </p:nvGraphicFramePr>
        <p:xfrm>
          <a:off x="3494103" y="4357495"/>
          <a:ext cx="32051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47" name="Equation" r:id="rId5" imgW="1625400" imgH="253800" progId="Equation.DSMT4">
                  <p:embed/>
                </p:oleObj>
              </mc:Choice>
              <mc:Fallback>
                <p:oleObj name="Equation" r:id="rId5" imgW="1625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103" y="4357495"/>
                        <a:ext cx="3205162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200839"/>
              </p:ext>
            </p:extLst>
          </p:nvPr>
        </p:nvGraphicFramePr>
        <p:xfrm>
          <a:off x="4190517" y="4943960"/>
          <a:ext cx="11271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48" name="Equation" r:id="rId7" imgW="571320" imgH="431640" progId="Equation.DSMT4">
                  <p:embed/>
                </p:oleObj>
              </mc:Choice>
              <mc:Fallback>
                <p:oleObj name="Equation" r:id="rId7" imgW="5713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0517" y="4943960"/>
                        <a:ext cx="112712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215766"/>
              </p:ext>
            </p:extLst>
          </p:nvPr>
        </p:nvGraphicFramePr>
        <p:xfrm>
          <a:off x="3389313" y="937567"/>
          <a:ext cx="4037012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49" name="Equation" r:id="rId9" imgW="1828800" imgH="253800" progId="Equation.DSMT4">
                  <p:embed/>
                </p:oleObj>
              </mc:Choice>
              <mc:Fallback>
                <p:oleObj name="Equation" r:id="rId9" imgW="1828800" imgH="253800" progId="Equation.DSMT4">
                  <p:embed/>
                  <p:pic>
                    <p:nvPicPr>
                      <p:cNvPr id="0" name="Oggetto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313" y="937567"/>
                        <a:ext cx="4037012" cy="5603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/>
          <p:cNvGrpSpPr/>
          <p:nvPr/>
        </p:nvGrpSpPr>
        <p:grpSpPr>
          <a:xfrm>
            <a:off x="550065" y="2510702"/>
            <a:ext cx="2465509" cy="1924788"/>
            <a:chOff x="851623" y="1431202"/>
            <a:chExt cx="3232818" cy="2809188"/>
          </a:xfrm>
        </p:grpSpPr>
        <p:cxnSp>
          <p:nvCxnSpPr>
            <p:cNvPr id="17" name="Connettore 1 16"/>
            <p:cNvCxnSpPr/>
            <p:nvPr/>
          </p:nvCxnSpPr>
          <p:spPr bwMode="auto">
            <a:xfrm>
              <a:off x="1283368" y="1803918"/>
              <a:ext cx="90236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ttore 1 17"/>
            <p:cNvCxnSpPr/>
            <p:nvPr/>
          </p:nvCxnSpPr>
          <p:spPr bwMode="auto">
            <a:xfrm>
              <a:off x="2229880" y="1799902"/>
              <a:ext cx="101464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ettangolo 18"/>
            <p:cNvSpPr/>
            <p:nvPr/>
          </p:nvSpPr>
          <p:spPr bwMode="auto">
            <a:xfrm>
              <a:off x="1271336" y="2906648"/>
              <a:ext cx="1066800" cy="10647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Char char="l"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196388" y="212857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it-IT" dirty="0" smtClean="0"/>
                <a:t>LUMO</a:t>
              </a:r>
              <a:endParaRPr lang="it-IT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3181630" y="335599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it-IT" dirty="0" smtClean="0"/>
                <a:t>HOMO</a:t>
              </a:r>
              <a:endParaRPr lang="it-IT" dirty="0"/>
            </a:p>
          </p:txBody>
        </p:sp>
        <p:cxnSp>
          <p:nvCxnSpPr>
            <p:cNvPr id="22" name="Connettore 1 21"/>
            <p:cNvCxnSpPr/>
            <p:nvPr/>
          </p:nvCxnSpPr>
          <p:spPr bwMode="auto">
            <a:xfrm>
              <a:off x="2367320" y="1623443"/>
              <a:ext cx="90236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ttore 1 22"/>
            <p:cNvCxnSpPr/>
            <p:nvPr/>
          </p:nvCxnSpPr>
          <p:spPr bwMode="auto">
            <a:xfrm>
              <a:off x="2362200" y="2315199"/>
              <a:ext cx="90236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Connettore 1 23"/>
            <p:cNvCxnSpPr/>
            <p:nvPr/>
          </p:nvCxnSpPr>
          <p:spPr bwMode="auto">
            <a:xfrm>
              <a:off x="2362200" y="3520252"/>
              <a:ext cx="90236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ttore 1 24"/>
            <p:cNvCxnSpPr/>
            <p:nvPr/>
          </p:nvCxnSpPr>
          <p:spPr bwMode="auto">
            <a:xfrm flipV="1">
              <a:off x="2185736" y="1627438"/>
              <a:ext cx="168527" cy="17246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Connettore 1 25"/>
            <p:cNvCxnSpPr/>
            <p:nvPr/>
          </p:nvCxnSpPr>
          <p:spPr bwMode="auto">
            <a:xfrm flipH="1">
              <a:off x="2342152" y="1627438"/>
              <a:ext cx="12112" cy="23439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Connettore 1 26"/>
            <p:cNvCxnSpPr/>
            <p:nvPr/>
          </p:nvCxnSpPr>
          <p:spPr bwMode="auto">
            <a:xfrm>
              <a:off x="2185736" y="3099325"/>
              <a:ext cx="1086848" cy="0"/>
            </a:xfrm>
            <a:prstGeom prst="line">
              <a:avLst/>
            </a:prstGeom>
            <a:noFill/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CasellaDiTesto 27"/>
            <p:cNvSpPr txBox="1"/>
            <p:nvPr/>
          </p:nvSpPr>
          <p:spPr>
            <a:xfrm>
              <a:off x="3201581" y="2931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it-IT" dirty="0" smtClean="0">
                  <a:solidFill>
                    <a:srgbClr val="92D050"/>
                  </a:solidFill>
                </a:rPr>
                <a:t>CNL</a:t>
              </a:r>
              <a:endParaRPr lang="it-IT" dirty="0">
                <a:solidFill>
                  <a:srgbClr val="92D050"/>
                </a:solidFill>
              </a:endParaRPr>
            </a:p>
          </p:txBody>
        </p:sp>
        <p:graphicFrame>
          <p:nvGraphicFramePr>
            <p:cNvPr id="29" name="Oggetto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5965105"/>
                </p:ext>
              </p:extLst>
            </p:nvPr>
          </p:nvGraphicFramePr>
          <p:xfrm>
            <a:off x="3260766" y="1431202"/>
            <a:ext cx="744538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50" name="Equation" r:id="rId11" imgW="330120" imgH="190440" progId="Equation.DSMT4">
                    <p:embed/>
                  </p:oleObj>
                </mc:Choice>
                <mc:Fallback>
                  <p:oleObj name="Equation" r:id="rId11" imgW="3301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0766" y="1431202"/>
                          <a:ext cx="744538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CasellaDiTesto 29"/>
            <p:cNvSpPr txBox="1"/>
            <p:nvPr/>
          </p:nvSpPr>
          <p:spPr>
            <a:xfrm>
              <a:off x="2015572" y="2650037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it-IT" sz="1050" dirty="0" smtClean="0"/>
                <a:t>+</a:t>
              </a:r>
              <a:endParaRPr lang="it-IT" sz="105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290008" y="2630263"/>
              <a:ext cx="2295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it-IT" sz="1050" dirty="0"/>
                <a:t>-</a:t>
              </a:r>
            </a:p>
          </p:txBody>
        </p:sp>
        <p:cxnSp>
          <p:nvCxnSpPr>
            <p:cNvPr id="32" name="Connettore 1 31"/>
            <p:cNvCxnSpPr/>
            <p:nvPr/>
          </p:nvCxnSpPr>
          <p:spPr bwMode="auto">
            <a:xfrm>
              <a:off x="2185736" y="1803918"/>
              <a:ext cx="0" cy="216751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33" name="Oggetto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412164"/>
                </p:ext>
              </p:extLst>
            </p:nvPr>
          </p:nvGraphicFramePr>
          <p:xfrm>
            <a:off x="851623" y="2241283"/>
            <a:ext cx="458788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51" name="Equation" r:id="rId13" imgW="203040" imgH="228600" progId="Equation.DSMT4">
                    <p:embed/>
                  </p:oleObj>
                </mc:Choice>
                <mc:Fallback>
                  <p:oleObj name="Equation" r:id="rId13" imgW="2030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623" y="2241283"/>
                          <a:ext cx="458788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Connettore 2 33"/>
            <p:cNvCxnSpPr/>
            <p:nvPr/>
          </p:nvCxnSpPr>
          <p:spPr bwMode="auto">
            <a:xfrm flipV="1">
              <a:off x="1391652" y="1803918"/>
              <a:ext cx="12032" cy="108026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5" name="Connettore 1 34"/>
            <p:cNvCxnSpPr/>
            <p:nvPr/>
          </p:nvCxnSpPr>
          <p:spPr bwMode="auto">
            <a:xfrm>
              <a:off x="1283368" y="2906648"/>
              <a:ext cx="2129589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36" name="Oggetto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234191"/>
                </p:ext>
              </p:extLst>
            </p:nvPr>
          </p:nvGraphicFramePr>
          <p:xfrm>
            <a:off x="2136750" y="3924279"/>
            <a:ext cx="248373" cy="316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52" name="Equation" r:id="rId15" imgW="139680" imgH="177480" progId="Equation.DSMT4">
                    <p:embed/>
                  </p:oleObj>
                </mc:Choice>
                <mc:Fallback>
                  <p:oleObj name="Equation" r:id="rId15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6750" y="3924279"/>
                          <a:ext cx="248373" cy="3161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ggetto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3757075"/>
                </p:ext>
              </p:extLst>
            </p:nvPr>
          </p:nvGraphicFramePr>
          <p:xfrm>
            <a:off x="3419892" y="2690304"/>
            <a:ext cx="352382" cy="373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53" name="Equation" r:id="rId17" imgW="215640" imgH="228600" progId="Equation.DSMT4">
                    <p:embed/>
                  </p:oleObj>
                </mc:Choice>
                <mc:Fallback>
                  <p:oleObj name="Equation" r:id="rId17" imgW="2156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9892" y="2690304"/>
                          <a:ext cx="352382" cy="373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ttangolo 37"/>
            <p:cNvSpPr/>
            <p:nvPr/>
          </p:nvSpPr>
          <p:spPr bwMode="auto">
            <a:xfrm>
              <a:off x="2191898" y="2918806"/>
              <a:ext cx="146238" cy="18051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Char char="l"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39" name="Oggetto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861841"/>
              </p:ext>
            </p:extLst>
          </p:nvPr>
        </p:nvGraphicFramePr>
        <p:xfrm>
          <a:off x="3546204" y="1643401"/>
          <a:ext cx="18494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54" name="Equation" r:id="rId19" imgW="838080" imgH="228600" progId="Equation.DSMT4">
                  <p:embed/>
                </p:oleObj>
              </mc:Choice>
              <mc:Fallback>
                <p:oleObj name="Equation" r:id="rId19" imgW="838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204" y="1643401"/>
                        <a:ext cx="1849438" cy="5032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ggetto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065818"/>
              </p:ext>
            </p:extLst>
          </p:nvPr>
        </p:nvGraphicFramePr>
        <p:xfrm>
          <a:off x="3511584" y="2262840"/>
          <a:ext cx="41481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55" name="Equation" r:id="rId21" imgW="1879560" imgH="228600" progId="Equation.DSMT4">
                  <p:embed/>
                </p:oleObj>
              </mc:Choice>
              <mc:Fallback>
                <p:oleObj name="Equation" r:id="rId21" imgW="1879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584" y="2262840"/>
                        <a:ext cx="4148137" cy="5032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ggetto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035974"/>
              </p:ext>
            </p:extLst>
          </p:nvPr>
        </p:nvGraphicFramePr>
        <p:xfrm>
          <a:off x="3530229" y="2932204"/>
          <a:ext cx="33067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56" name="Equation" r:id="rId23" imgW="1498320" imgH="228600" progId="Equation.DSMT4">
                  <p:embed/>
                </p:oleObj>
              </mc:Choice>
              <mc:Fallback>
                <p:oleObj name="Equation" r:id="rId23" imgW="1498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229" y="2932204"/>
                        <a:ext cx="3306762" cy="5032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3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454498"/>
              </p:ext>
            </p:extLst>
          </p:nvPr>
        </p:nvGraphicFramePr>
        <p:xfrm>
          <a:off x="2262188" y="2359025"/>
          <a:ext cx="63881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92" name="Equation" r:id="rId3" imgW="3238200" imgH="279360" progId="Equation.DSMT4">
                  <p:embed/>
                </p:oleObj>
              </mc:Choice>
              <mc:Fallback>
                <p:oleObj name="Equation" r:id="rId3" imgW="3238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2359025"/>
                        <a:ext cx="63881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991644"/>
              </p:ext>
            </p:extLst>
          </p:nvPr>
        </p:nvGraphicFramePr>
        <p:xfrm>
          <a:off x="2282157" y="1801813"/>
          <a:ext cx="43592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93" name="Equation" r:id="rId5" imgW="2209680" imgH="253800" progId="Equation.DSMT4">
                  <p:embed/>
                </p:oleObj>
              </mc:Choice>
              <mc:Fallback>
                <p:oleObj name="Equation" r:id="rId5" imgW="2209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157" y="1801813"/>
                        <a:ext cx="43592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nettore 2 4"/>
          <p:cNvCxnSpPr/>
          <p:nvPr/>
        </p:nvCxnSpPr>
        <p:spPr bwMode="auto">
          <a:xfrm flipV="1">
            <a:off x="6882063" y="2872204"/>
            <a:ext cx="0" cy="45887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CasellaDiTesto 5"/>
          <p:cNvSpPr txBox="1"/>
          <p:nvPr/>
        </p:nvSpPr>
        <p:spPr>
          <a:xfrm>
            <a:off x="6172200" y="333107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Referred</a:t>
            </a:r>
            <a:r>
              <a:rPr lang="it-IT" dirty="0" smtClean="0"/>
              <a:t> to HOMO</a:t>
            </a:r>
            <a:endParaRPr lang="it-IT" dirty="0"/>
          </a:p>
        </p:txBody>
      </p:sp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958595" y="5795538"/>
            <a:ext cx="7650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b="0" dirty="0">
                <a:solidFill>
                  <a:srgbClr val="C000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b</a:t>
            </a:r>
            <a:r>
              <a:rPr lang="en-US" b="0" dirty="0">
                <a:solidFill>
                  <a:srgbClr val="C00000"/>
                </a:solidFill>
              </a:rPr>
              <a:t> can be determined </a:t>
            </a:r>
            <a:r>
              <a:rPr lang="en-US" b="0" dirty="0" smtClean="0">
                <a:solidFill>
                  <a:srgbClr val="C00000"/>
                </a:solidFill>
              </a:rPr>
              <a:t>experimentally fitting different metal WF.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6417" y="3212676"/>
            <a:ext cx="427786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81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1651" y="3221038"/>
            <a:ext cx="427786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494900"/>
              </p:ext>
            </p:extLst>
          </p:nvPr>
        </p:nvGraphicFramePr>
        <p:xfrm>
          <a:off x="2262188" y="2359025"/>
          <a:ext cx="63881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1" name="Equation" r:id="rId4" imgW="3238200" imgH="279360" progId="Equation.DSMT4">
                  <p:embed/>
                </p:oleObj>
              </mc:Choice>
              <mc:Fallback>
                <p:oleObj name="Equation" r:id="rId4" imgW="3238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2359025"/>
                        <a:ext cx="63881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958596" y="5795538"/>
            <a:ext cx="512938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b="0" dirty="0">
                <a:solidFill>
                  <a:srgbClr val="C000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b</a:t>
            </a:r>
            <a:r>
              <a:rPr lang="en-US" b="0" dirty="0">
                <a:solidFill>
                  <a:srgbClr val="C00000"/>
                </a:solidFill>
              </a:rPr>
              <a:t> can be determined </a:t>
            </a:r>
            <a:r>
              <a:rPr lang="en-US" b="0" dirty="0" smtClean="0">
                <a:solidFill>
                  <a:srgbClr val="C00000"/>
                </a:solidFill>
              </a:rPr>
              <a:t>experimentally.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8229600" cy="675556"/>
          </a:xfrm>
        </p:spPr>
        <p:txBody>
          <a:bodyPr/>
          <a:lstStyle/>
          <a:p>
            <a:r>
              <a:rPr lang="it-IT" dirty="0" err="1" smtClean="0"/>
              <a:t>Determination</a:t>
            </a:r>
            <a:r>
              <a:rPr lang="it-IT" dirty="0" smtClean="0"/>
              <a:t> of </a:t>
            </a:r>
            <a:r>
              <a:rPr lang="it-IT" dirty="0" err="1" smtClean="0"/>
              <a:t>parameters</a:t>
            </a:r>
            <a:endParaRPr lang="it-IT" dirty="0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632021"/>
              </p:ext>
            </p:extLst>
          </p:nvPr>
        </p:nvGraphicFramePr>
        <p:xfrm>
          <a:off x="730501" y="841568"/>
          <a:ext cx="1447215" cy="95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2" name="Equation" r:id="rId6" imgW="901440" imgH="596880" progId="Equation.DSMT4">
                  <p:embed/>
                </p:oleObj>
              </mc:Choice>
              <mc:Fallback>
                <p:oleObj name="Equation" r:id="rId6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01" y="841568"/>
                        <a:ext cx="1447215" cy="95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326029"/>
              </p:ext>
            </p:extLst>
          </p:nvPr>
        </p:nvGraphicFramePr>
        <p:xfrm>
          <a:off x="3214688" y="898525"/>
          <a:ext cx="33051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3" name="Equation" r:id="rId8" imgW="1676160" imgH="279360" progId="Equation.DSMT4">
                  <p:embed/>
                </p:oleObj>
              </mc:Choice>
              <mc:Fallback>
                <p:oleObj name="Equation" r:id="rId8" imgW="16761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898525"/>
                        <a:ext cx="330517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469125"/>
              </p:ext>
            </p:extLst>
          </p:nvPr>
        </p:nvGraphicFramePr>
        <p:xfrm>
          <a:off x="2282157" y="1801813"/>
          <a:ext cx="43592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4" name="Equation" r:id="rId10" imgW="2209680" imgH="253800" progId="Equation.DSMT4">
                  <p:embed/>
                </p:oleObj>
              </mc:Choice>
              <mc:Fallback>
                <p:oleObj name="Equation" r:id="rId10" imgW="2209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157" y="1801813"/>
                        <a:ext cx="43592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ttore 2 11"/>
          <p:cNvCxnSpPr/>
          <p:nvPr/>
        </p:nvCxnSpPr>
        <p:spPr bwMode="auto">
          <a:xfrm flipV="1">
            <a:off x="6882063" y="2872204"/>
            <a:ext cx="0" cy="45887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CasellaDiTesto 13"/>
          <p:cNvSpPr txBox="1"/>
          <p:nvPr/>
        </p:nvSpPr>
        <p:spPr>
          <a:xfrm>
            <a:off x="6172200" y="333107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Referred</a:t>
            </a:r>
            <a:r>
              <a:rPr lang="it-IT" dirty="0" smtClean="0"/>
              <a:t> to HOMO</a:t>
            </a:r>
            <a:endParaRPr lang="it-IT" dirty="0"/>
          </a:p>
        </p:txBody>
      </p:sp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83518"/>
              </p:ext>
            </p:extLst>
          </p:nvPr>
        </p:nvGraphicFramePr>
        <p:xfrm>
          <a:off x="5386054" y="4130090"/>
          <a:ext cx="32051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5" name="Equation" r:id="rId12" imgW="1625400" imgH="253800" progId="Equation.DSMT4">
                  <p:embed/>
                </p:oleObj>
              </mc:Choice>
              <mc:Fallback>
                <p:oleObj name="Equation" r:id="rId12" imgW="1625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054" y="4130090"/>
                        <a:ext cx="3205162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932937"/>
              </p:ext>
            </p:extLst>
          </p:nvPr>
        </p:nvGraphicFramePr>
        <p:xfrm>
          <a:off x="5428163" y="4740101"/>
          <a:ext cx="11271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6" name="Equation" r:id="rId14" imgW="571320" imgH="431640" progId="Equation.DSMT4">
                  <p:embed/>
                </p:oleObj>
              </mc:Choice>
              <mc:Fallback>
                <p:oleObj name="Equation" r:id="rId14" imgW="5713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8163" y="4740101"/>
                        <a:ext cx="112712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408658"/>
              </p:ext>
            </p:extLst>
          </p:nvPr>
        </p:nvGraphicFramePr>
        <p:xfrm>
          <a:off x="5008934" y="1452799"/>
          <a:ext cx="30321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47" name="Equation" r:id="rId16" imgW="1777680" imgH="253800" progId="Equation.DSMT4">
                  <p:embed/>
                </p:oleObj>
              </mc:Choice>
              <mc:Fallback>
                <p:oleObj name="Equation" r:id="rId16" imgW="1777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934" y="1452799"/>
                        <a:ext cx="3032125" cy="4333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1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6224" y="-444500"/>
            <a:ext cx="8229600" cy="1066800"/>
          </a:xfrm>
        </p:spPr>
        <p:txBody>
          <a:bodyPr/>
          <a:lstStyle/>
          <a:p>
            <a:r>
              <a:rPr lang="it-IT" dirty="0" smtClean="0"/>
              <a:t>ITO/</a:t>
            </a:r>
            <a:r>
              <a:rPr lang="it-IT" dirty="0" err="1" smtClean="0"/>
              <a:t>CuPc</a:t>
            </a:r>
            <a:r>
              <a:rPr lang="it-IT" dirty="0" smtClean="0"/>
              <a:t>/</a:t>
            </a:r>
            <a:r>
              <a:rPr lang="el-GR" dirty="0"/>
              <a:t>α</a:t>
            </a:r>
            <a:r>
              <a:rPr lang="it-IT" dirty="0" smtClean="0"/>
              <a:t>-NPD/Alq3/</a:t>
            </a:r>
            <a:r>
              <a:rPr lang="it-IT" dirty="0" err="1" smtClean="0"/>
              <a:t>LiF</a:t>
            </a:r>
            <a:r>
              <a:rPr lang="it-IT" dirty="0" smtClean="0"/>
              <a:t>/Al</a:t>
            </a:r>
            <a:endParaRPr lang="it-IT" dirty="0"/>
          </a:p>
        </p:txBody>
      </p:sp>
      <p:sp>
        <p:nvSpPr>
          <p:cNvPr id="3" name="Titolo 1"/>
          <p:cNvSpPr>
            <a:spLocks noGrp="1"/>
          </p:cNvSpPr>
          <p:nvPr/>
        </p:nvSpPr>
        <p:spPr>
          <a:xfrm>
            <a:off x="79412" y="386833"/>
            <a:ext cx="8985176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343900" algn="l"/>
              </a:tabLst>
            </a:pP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991699"/>
            <a:ext cx="4752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100" y="818750"/>
            <a:ext cx="3918853" cy="28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597" y="3668099"/>
            <a:ext cx="4013860" cy="280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9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4324" y="-454744"/>
            <a:ext cx="8229600" cy="1066800"/>
          </a:xfrm>
        </p:spPr>
        <p:txBody>
          <a:bodyPr/>
          <a:lstStyle/>
          <a:p>
            <a:r>
              <a:rPr lang="it-IT" dirty="0" err="1" smtClean="0"/>
              <a:t>Importance</a:t>
            </a:r>
            <a:r>
              <a:rPr lang="it-IT" dirty="0" smtClean="0"/>
              <a:t> of </a:t>
            </a:r>
            <a:r>
              <a:rPr lang="it-IT" dirty="0" err="1" smtClean="0"/>
              <a:t>interfaces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5626953" y="908146"/>
            <a:ext cx="3370830" cy="1870152"/>
            <a:chOff x="2391277" y="2393950"/>
            <a:chExt cx="4361447" cy="2070100"/>
          </a:xfrm>
        </p:grpSpPr>
        <p:cxnSp>
          <p:nvCxnSpPr>
            <p:cNvPr id="3" name="Connettore 1 2"/>
            <p:cNvCxnSpPr/>
            <p:nvPr/>
          </p:nvCxnSpPr>
          <p:spPr>
            <a:xfrm>
              <a:off x="3057024" y="3917950"/>
              <a:ext cx="3073400" cy="5461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1 3"/>
            <p:cNvCxnSpPr/>
            <p:nvPr/>
          </p:nvCxnSpPr>
          <p:spPr>
            <a:xfrm>
              <a:off x="3031624" y="2393950"/>
              <a:ext cx="3073400" cy="5461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4"/>
            <p:cNvCxnSpPr/>
            <p:nvPr/>
          </p:nvCxnSpPr>
          <p:spPr>
            <a:xfrm>
              <a:off x="3044324" y="2419350"/>
              <a:ext cx="25400" cy="15113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/>
            <p:cNvCxnSpPr/>
            <p:nvPr/>
          </p:nvCxnSpPr>
          <p:spPr>
            <a:xfrm>
              <a:off x="6105024" y="2914650"/>
              <a:ext cx="25400" cy="15367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 flipH="1">
              <a:off x="2574424" y="3536950"/>
              <a:ext cx="4953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flipH="1">
              <a:off x="6117724" y="3562350"/>
              <a:ext cx="4953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8"/>
            <p:cNvSpPr/>
            <p:nvPr/>
          </p:nvSpPr>
          <p:spPr>
            <a:xfrm>
              <a:off x="2391277" y="3109469"/>
              <a:ext cx="1912544" cy="39476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ITO</a:t>
              </a:r>
              <a:endParaRPr lang="it-IT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163177" y="3160269"/>
              <a:ext cx="589547" cy="39476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Al</a:t>
              </a:r>
              <a:endParaRPr lang="it-IT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4143877" y="3160269"/>
              <a:ext cx="868947" cy="39476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Alq</a:t>
              </a:r>
              <a:r>
                <a:rPr lang="it-IT" baseline="-250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it-IT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2" descr="C:\Users\User\Desktop\E-MRS spring 2013\Immagini\ITO_Alq3_Al\IV_pure_schottk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6" y="1554554"/>
            <a:ext cx="4734768" cy="3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3295197" y="3996052"/>
            <a:ext cx="191254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ITO/Alq</a:t>
            </a:r>
            <a:r>
              <a:rPr lang="it-IT" sz="2400" baseline="-25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/Al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176" y="1556094"/>
            <a:ext cx="5108491" cy="339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813606" y="5324734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800" dirty="0" err="1" smtClean="0"/>
              <a:t>Fitting</a:t>
            </a:r>
            <a:r>
              <a:rPr lang="it-IT" sz="1800" dirty="0" smtClean="0"/>
              <a:t> </a:t>
            </a:r>
            <a:r>
              <a:rPr lang="it-IT" sz="1800" dirty="0" err="1" smtClean="0"/>
              <a:t>mobility</a:t>
            </a:r>
            <a:r>
              <a:rPr lang="it-IT" sz="1800" dirty="0" smtClean="0"/>
              <a:t> model alone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not</a:t>
            </a:r>
            <a:r>
              <a:rPr lang="it-IT" sz="1800" dirty="0" smtClean="0"/>
              <a:t> </a:t>
            </a:r>
            <a:r>
              <a:rPr lang="it-IT" sz="1800" dirty="0" err="1" smtClean="0"/>
              <a:t>enough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35082" y="5852876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800" dirty="0" smtClean="0"/>
              <a:t>I-V </a:t>
            </a:r>
            <a:r>
              <a:rPr lang="it-IT" sz="1800" dirty="0" err="1" smtClean="0"/>
              <a:t>characteristics</a:t>
            </a:r>
            <a:r>
              <a:rPr lang="it-IT" sz="1800" dirty="0" smtClean="0"/>
              <a:t> are </a:t>
            </a:r>
            <a:r>
              <a:rPr lang="it-IT" sz="1800" dirty="0" err="1" smtClean="0"/>
              <a:t>determined</a:t>
            </a:r>
            <a:r>
              <a:rPr lang="it-IT" sz="1800" dirty="0" smtClean="0"/>
              <a:t> </a:t>
            </a:r>
            <a:r>
              <a:rPr lang="it-IT" sz="1800" dirty="0" err="1" smtClean="0"/>
              <a:t>also</a:t>
            </a:r>
            <a:r>
              <a:rPr lang="it-IT" sz="1800" dirty="0" smtClean="0"/>
              <a:t> by the </a:t>
            </a:r>
            <a:r>
              <a:rPr lang="it-IT" sz="1800" dirty="0" err="1" smtClean="0"/>
              <a:t>level</a:t>
            </a:r>
            <a:r>
              <a:rPr lang="it-IT" sz="1800" dirty="0" smtClean="0"/>
              <a:t> </a:t>
            </a:r>
            <a:r>
              <a:rPr lang="it-IT" sz="1800" dirty="0" err="1" smtClean="0"/>
              <a:t>alignment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grpSp>
        <p:nvGrpSpPr>
          <p:cNvPr id="21" name="Gruppo 20"/>
          <p:cNvGrpSpPr/>
          <p:nvPr/>
        </p:nvGrpSpPr>
        <p:grpSpPr>
          <a:xfrm>
            <a:off x="5749451" y="1967445"/>
            <a:ext cx="3235631" cy="316274"/>
            <a:chOff x="5529462" y="2745092"/>
            <a:chExt cx="4203700" cy="304800"/>
          </a:xfrm>
        </p:grpSpPr>
        <p:cxnSp>
          <p:nvCxnSpPr>
            <p:cNvPr id="18" name="Connettore 1 17"/>
            <p:cNvCxnSpPr/>
            <p:nvPr/>
          </p:nvCxnSpPr>
          <p:spPr>
            <a:xfrm flipH="1">
              <a:off x="5529462" y="2973692"/>
              <a:ext cx="4953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H="1">
              <a:off x="9098162" y="2999092"/>
              <a:ext cx="4953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9733162" y="2745092"/>
              <a:ext cx="0" cy="3048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C:\Users\User\Documents\Dati\Francesco\Fisica\Dottorato\Conferenze e meeting\E-MRS spring 2013\Immagini\ITO_Alq3_Al\mobility_naka_f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63" y="3073358"/>
            <a:ext cx="3446795" cy="243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e 22"/>
          <p:cNvSpPr/>
          <p:nvPr/>
        </p:nvSpPr>
        <p:spPr bwMode="auto">
          <a:xfrm>
            <a:off x="1117600" y="3673593"/>
            <a:ext cx="433756" cy="7967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231900" y="33604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4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Trap-</a:t>
            </a:r>
            <a:r>
              <a:rPr lang="it-IT" dirty="0" err="1" smtClean="0"/>
              <a:t>assisted</a:t>
            </a:r>
            <a:r>
              <a:rPr lang="it-IT" dirty="0" smtClean="0"/>
              <a:t> </a:t>
            </a:r>
            <a:r>
              <a:rPr lang="it-IT" dirty="0" err="1" smtClean="0"/>
              <a:t>tunneling</a:t>
            </a:r>
            <a:endParaRPr lang="it-IT" dirty="0"/>
          </a:p>
        </p:txBody>
      </p:sp>
      <p:pic>
        <p:nvPicPr>
          <p:cNvPr id="4" name="Picture 2" descr="C:\Users\User\Desktop\E-MRS spring 2013\Immagini\NEGF\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4" y="578853"/>
            <a:ext cx="4333565" cy="30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403506" y="866885"/>
            <a:ext cx="10081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H="1">
            <a:off x="3305194" y="2616037"/>
            <a:ext cx="648072" cy="50405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3051974" y="2616037"/>
            <a:ext cx="648072" cy="50405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2195594" y="2616037"/>
            <a:ext cx="648072" cy="50405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1907562" y="2616037"/>
            <a:ext cx="648072" cy="50405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User\Desktop\E-MRS spring 2013\Immagini\NEGF\tunnel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9" y="578853"/>
            <a:ext cx="4333565" cy="30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 rot="120000">
            <a:off x="5954396" y="993878"/>
            <a:ext cx="2916324" cy="4141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rot="120000">
            <a:off x="5962101" y="993918"/>
            <a:ext cx="2916324" cy="2880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20000">
            <a:off x="5964614" y="993962"/>
            <a:ext cx="2916324" cy="1440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4" descr="C:\Users\User\Desktop\E-MRS spring 2013\Immagini\NEGF\IV_neg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" y="3641624"/>
            <a:ext cx="3811733" cy="26939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16" name="CasellaDiTesto 15"/>
          <p:cNvSpPr txBox="1"/>
          <p:nvPr/>
        </p:nvSpPr>
        <p:spPr>
          <a:xfrm>
            <a:off x="5065776" y="4407408"/>
            <a:ext cx="3547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Gap </a:t>
            </a:r>
            <a:r>
              <a:rPr lang="it-IT" dirty="0" err="1"/>
              <a:t>d</a:t>
            </a:r>
            <a:r>
              <a:rPr lang="it-IT" dirty="0" err="1" smtClean="0"/>
              <a:t>os</a:t>
            </a:r>
            <a:r>
              <a:rPr lang="it-IT" dirty="0" smtClean="0"/>
              <a:t> can </a:t>
            </a:r>
            <a:r>
              <a:rPr lang="it-IT" dirty="0" err="1" smtClean="0"/>
              <a:t>explain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bias</a:t>
            </a:r>
            <a:r>
              <a:rPr lang="it-IT" dirty="0" smtClean="0"/>
              <a:t> </a:t>
            </a:r>
            <a:r>
              <a:rPr lang="it-IT" dirty="0" err="1" smtClean="0"/>
              <a:t>current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99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P3HT/TiO2 </a:t>
            </a:r>
            <a:r>
              <a:rPr lang="it-IT" dirty="0" err="1" smtClean="0"/>
              <a:t>morphology</a:t>
            </a:r>
            <a:endParaRPr lang="it-IT" dirty="0"/>
          </a:p>
        </p:txBody>
      </p:sp>
      <p:grpSp>
        <p:nvGrpSpPr>
          <p:cNvPr id="24" name="Gruppo 23"/>
          <p:cNvGrpSpPr/>
          <p:nvPr/>
        </p:nvGrpSpPr>
        <p:grpSpPr>
          <a:xfrm>
            <a:off x="1036452" y="1197725"/>
            <a:ext cx="7071095" cy="4462550"/>
            <a:chOff x="957289" y="729673"/>
            <a:chExt cx="7071095" cy="4462550"/>
          </a:xfrm>
        </p:grpSpPr>
        <p:pic>
          <p:nvPicPr>
            <p:cNvPr id="25" name="Immagine 24" descr="morph2.jpg"/>
            <p:cNvPicPr>
              <a:picLocks noChangeAspect="1"/>
            </p:cNvPicPr>
            <p:nvPr/>
          </p:nvPicPr>
          <p:blipFill>
            <a:blip r:embed="rId2" cstate="print"/>
            <a:srcRect l="16164" t="49582" r="9078" b="5838"/>
            <a:stretch>
              <a:fillRect/>
            </a:stretch>
          </p:blipFill>
          <p:spPr>
            <a:xfrm>
              <a:off x="1378473" y="4221088"/>
              <a:ext cx="2232248" cy="971135"/>
            </a:xfrm>
            <a:prstGeom prst="rect">
              <a:avLst/>
            </a:prstGeom>
          </p:spPr>
        </p:pic>
        <p:pic>
          <p:nvPicPr>
            <p:cNvPr id="26" name="Immagine 25" descr="morph2.jpg"/>
            <p:cNvPicPr>
              <a:picLocks noChangeAspect="1"/>
            </p:cNvPicPr>
            <p:nvPr/>
          </p:nvPicPr>
          <p:blipFill>
            <a:blip r:embed="rId2" cstate="print"/>
            <a:srcRect l="16164" r="9078" b="5838"/>
            <a:stretch>
              <a:fillRect/>
            </a:stretch>
          </p:blipFill>
          <p:spPr>
            <a:xfrm>
              <a:off x="1446289" y="729673"/>
              <a:ext cx="2232248" cy="2051255"/>
            </a:xfrm>
            <a:prstGeom prst="rect">
              <a:avLst/>
            </a:prstGeom>
          </p:spPr>
        </p:pic>
        <p:pic>
          <p:nvPicPr>
            <p:cNvPr id="27" name="Picture 3" descr="L:\PhD Stuff\TorVergata\Tomography Intro\Skeleton_Surface_top.jpg"/>
            <p:cNvPicPr>
              <a:picLocks noChangeAspect="1" noChangeArrowheads="1"/>
            </p:cNvPicPr>
            <p:nvPr/>
          </p:nvPicPr>
          <p:blipFill>
            <a:blip r:embed="rId3" cstate="print"/>
            <a:srcRect l="11047" t="15003" r="18251"/>
            <a:stretch>
              <a:fillRect/>
            </a:stretch>
          </p:blipFill>
          <p:spPr bwMode="auto">
            <a:xfrm>
              <a:off x="5262714" y="741589"/>
              <a:ext cx="2765670" cy="2448272"/>
            </a:xfrm>
            <a:prstGeom prst="rect">
              <a:avLst/>
            </a:prstGeom>
            <a:noFill/>
          </p:spPr>
        </p:pic>
        <p:sp>
          <p:nvSpPr>
            <p:cNvPr id="28" name="Text Box 41"/>
            <p:cNvSpPr txBox="1">
              <a:spLocks noChangeArrowheads="1"/>
            </p:cNvSpPr>
            <p:nvPr/>
          </p:nvSpPr>
          <p:spPr bwMode="auto">
            <a:xfrm>
              <a:off x="3908443" y="1402485"/>
              <a:ext cx="121444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de-DE" sz="6000" b="1" dirty="0" smtClean="0"/>
                <a:t>=</a:t>
              </a:r>
              <a:endParaRPr lang="de-DE" sz="6000" b="1" dirty="0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1162449" y="3356992"/>
              <a:ext cx="2664296" cy="1656184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endParaRPr lang="it-IT"/>
            </a:p>
          </p:txBody>
        </p:sp>
        <p:pic>
          <p:nvPicPr>
            <p:cNvPr id="30" name="Immagine 29" descr="morph2.jpg"/>
            <p:cNvPicPr>
              <a:picLocks noChangeAspect="1"/>
            </p:cNvPicPr>
            <p:nvPr/>
          </p:nvPicPr>
          <p:blipFill>
            <a:blip r:embed="rId2" cstate="print"/>
            <a:srcRect l="23399" r="13901" b="50418"/>
            <a:stretch>
              <a:fillRect/>
            </a:stretch>
          </p:blipFill>
          <p:spPr>
            <a:xfrm>
              <a:off x="1594497" y="3140968"/>
              <a:ext cx="1872208" cy="1080120"/>
            </a:xfrm>
            <a:prstGeom prst="rect">
              <a:avLst/>
            </a:prstGeom>
          </p:spPr>
        </p:pic>
        <p:sp>
          <p:nvSpPr>
            <p:cNvPr id="31" name="Figura a mano libera 30"/>
            <p:cNvSpPr/>
            <p:nvPr/>
          </p:nvSpPr>
          <p:spPr>
            <a:xfrm>
              <a:off x="2786089" y="4046653"/>
              <a:ext cx="1253067" cy="558800"/>
            </a:xfrm>
            <a:custGeom>
              <a:avLst/>
              <a:gdLst>
                <a:gd name="connsiteX0" fmla="*/ 804333 w 1253067"/>
                <a:gd name="connsiteY0" fmla="*/ 16934 h 558800"/>
                <a:gd name="connsiteX1" fmla="*/ 1253067 w 1253067"/>
                <a:gd name="connsiteY1" fmla="*/ 84667 h 558800"/>
                <a:gd name="connsiteX2" fmla="*/ 550333 w 1253067"/>
                <a:gd name="connsiteY2" fmla="*/ 558800 h 558800"/>
                <a:gd name="connsiteX3" fmla="*/ 0 w 1253067"/>
                <a:gd name="connsiteY3" fmla="*/ 457200 h 558800"/>
                <a:gd name="connsiteX4" fmla="*/ 694267 w 1253067"/>
                <a:gd name="connsiteY4" fmla="*/ 0 h 558800"/>
                <a:gd name="connsiteX5" fmla="*/ 804333 w 1253067"/>
                <a:gd name="connsiteY5" fmla="*/ 16934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3067" h="558800">
                  <a:moveTo>
                    <a:pt x="804333" y="16934"/>
                  </a:moveTo>
                  <a:lnTo>
                    <a:pt x="1253067" y="84667"/>
                  </a:lnTo>
                  <a:lnTo>
                    <a:pt x="550333" y="558800"/>
                  </a:lnTo>
                  <a:lnTo>
                    <a:pt x="0" y="457200"/>
                  </a:lnTo>
                  <a:lnTo>
                    <a:pt x="694267" y="0"/>
                  </a:lnTo>
                  <a:lnTo>
                    <a:pt x="804333" y="1693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endParaRPr lang="it-IT"/>
            </a:p>
          </p:txBody>
        </p:sp>
        <p:sp>
          <p:nvSpPr>
            <p:cNvPr id="32" name="Figura a mano libera 31"/>
            <p:cNvSpPr/>
            <p:nvPr/>
          </p:nvSpPr>
          <p:spPr>
            <a:xfrm>
              <a:off x="957289" y="4097453"/>
              <a:ext cx="1998133" cy="406400"/>
            </a:xfrm>
            <a:custGeom>
              <a:avLst/>
              <a:gdLst>
                <a:gd name="connsiteX0" fmla="*/ 1998133 w 1998133"/>
                <a:gd name="connsiteY0" fmla="*/ 270934 h 406400"/>
                <a:gd name="connsiteX1" fmla="*/ 194733 w 1998133"/>
                <a:gd name="connsiteY1" fmla="*/ 0 h 406400"/>
                <a:gd name="connsiteX2" fmla="*/ 0 w 1998133"/>
                <a:gd name="connsiteY2" fmla="*/ 127000 h 406400"/>
                <a:gd name="connsiteX3" fmla="*/ 1811867 w 1998133"/>
                <a:gd name="connsiteY3" fmla="*/ 406400 h 406400"/>
                <a:gd name="connsiteX4" fmla="*/ 1998133 w 1998133"/>
                <a:gd name="connsiteY4" fmla="*/ 270934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3" h="406400">
                  <a:moveTo>
                    <a:pt x="1998133" y="270934"/>
                  </a:moveTo>
                  <a:lnTo>
                    <a:pt x="194733" y="0"/>
                  </a:lnTo>
                  <a:lnTo>
                    <a:pt x="0" y="127000"/>
                  </a:lnTo>
                  <a:lnTo>
                    <a:pt x="1811867" y="406400"/>
                  </a:lnTo>
                  <a:lnTo>
                    <a:pt x="1998133" y="27093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endParaRPr lang="it-IT"/>
            </a:p>
          </p:txBody>
        </p:sp>
        <p:sp>
          <p:nvSpPr>
            <p:cNvPr id="33" name="Figura a mano libera 32"/>
            <p:cNvSpPr/>
            <p:nvPr/>
          </p:nvSpPr>
          <p:spPr>
            <a:xfrm>
              <a:off x="1152021" y="3809587"/>
              <a:ext cx="414866" cy="347133"/>
            </a:xfrm>
            <a:custGeom>
              <a:avLst/>
              <a:gdLst>
                <a:gd name="connsiteX0" fmla="*/ 0 w 414866"/>
                <a:gd name="connsiteY0" fmla="*/ 262466 h 347133"/>
                <a:gd name="connsiteX1" fmla="*/ 414866 w 414866"/>
                <a:gd name="connsiteY1" fmla="*/ 0 h 347133"/>
                <a:gd name="connsiteX2" fmla="*/ 414866 w 414866"/>
                <a:gd name="connsiteY2" fmla="*/ 347133 h 347133"/>
                <a:gd name="connsiteX3" fmla="*/ 0 w 414866"/>
                <a:gd name="connsiteY3" fmla="*/ 262466 h 34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866" h="347133">
                  <a:moveTo>
                    <a:pt x="0" y="262466"/>
                  </a:moveTo>
                  <a:lnTo>
                    <a:pt x="414866" y="0"/>
                  </a:lnTo>
                  <a:lnTo>
                    <a:pt x="414866" y="347133"/>
                  </a:lnTo>
                  <a:lnTo>
                    <a:pt x="0" y="262466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endParaRPr lang="it-IT"/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>
              <a:off x="3980451" y="3637473"/>
              <a:ext cx="121444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de-DE" sz="6000" b="1" dirty="0" smtClean="0"/>
                <a:t>=</a:t>
              </a:r>
              <a:endParaRPr lang="de-DE" sz="6000" b="1" dirty="0"/>
            </a:p>
          </p:txBody>
        </p:sp>
        <p:pic>
          <p:nvPicPr>
            <p:cNvPr id="35" name="Picture 2" descr="D:\Desktop\morf.png"/>
            <p:cNvPicPr>
              <a:picLocks noChangeAspect="1" noChangeArrowheads="1"/>
            </p:cNvPicPr>
            <p:nvPr/>
          </p:nvPicPr>
          <p:blipFill>
            <a:blip r:embed="rId4" cstate="print"/>
            <a:srcRect l="12444" t="25714" r="14446" b="25944"/>
            <a:stretch>
              <a:fillRect/>
            </a:stretch>
          </p:blipFill>
          <p:spPr bwMode="auto">
            <a:xfrm>
              <a:off x="5914977" y="3356992"/>
              <a:ext cx="1800200" cy="1800200"/>
            </a:xfrm>
            <a:prstGeom prst="rect">
              <a:avLst/>
            </a:prstGeom>
            <a:noFill/>
            <a:scene3d>
              <a:camera prst="isometricOffAxis2Top"/>
              <a:lightRig rig="threePt" dir="t"/>
            </a:scene3d>
          </p:spPr>
        </p:pic>
      </p:grpSp>
      <p:sp>
        <p:nvSpPr>
          <p:cNvPr id="36" name="Rettangolo 35"/>
          <p:cNvSpPr/>
          <p:nvPr/>
        </p:nvSpPr>
        <p:spPr>
          <a:xfrm>
            <a:off x="800116" y="5956757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it-IT" sz="1100" dirty="0" smtClean="0"/>
              <a:t>Paul A. </a:t>
            </a:r>
            <a:r>
              <a:rPr lang="it-IT" sz="1100" dirty="0" err="1" smtClean="0"/>
              <a:t>Midgley</a:t>
            </a:r>
            <a:r>
              <a:rPr lang="it-IT" sz="1100" dirty="0" smtClean="0"/>
              <a:t> &amp; </a:t>
            </a:r>
            <a:r>
              <a:rPr lang="it-IT" sz="1100" dirty="0" err="1" smtClean="0"/>
              <a:t>Rafal</a:t>
            </a:r>
            <a:r>
              <a:rPr lang="it-IT" sz="1100" dirty="0" smtClean="0"/>
              <a:t> E. </a:t>
            </a:r>
            <a:r>
              <a:rPr lang="it-IT" sz="1100" dirty="0" err="1" smtClean="0"/>
              <a:t>Dunin-Borkowski</a:t>
            </a:r>
            <a:r>
              <a:rPr lang="it-IT" sz="1100" dirty="0" smtClean="0"/>
              <a:t> , “</a:t>
            </a:r>
            <a:r>
              <a:rPr lang="it-IT" sz="1100" b="1" dirty="0" smtClean="0"/>
              <a:t>Electron </a:t>
            </a:r>
            <a:r>
              <a:rPr lang="it-IT" sz="1100" b="1" dirty="0" err="1" smtClean="0"/>
              <a:t>tomography</a:t>
            </a:r>
            <a:r>
              <a:rPr lang="it-IT" sz="1100" b="1" dirty="0" smtClean="0"/>
              <a:t> and </a:t>
            </a:r>
            <a:r>
              <a:rPr lang="it-IT" sz="1100" b="1" dirty="0" err="1" smtClean="0"/>
              <a:t>holography</a:t>
            </a:r>
            <a:r>
              <a:rPr lang="it-IT" sz="1100" b="1" dirty="0" smtClean="0"/>
              <a:t> in </a:t>
            </a:r>
            <a:r>
              <a:rPr lang="it-IT" sz="1100" b="1" dirty="0" err="1" smtClean="0"/>
              <a:t>materials</a:t>
            </a:r>
            <a:r>
              <a:rPr lang="it-IT" sz="1100" b="1" dirty="0" smtClean="0"/>
              <a:t> science</a:t>
            </a:r>
            <a:r>
              <a:rPr lang="it-IT" sz="1100" dirty="0" smtClean="0"/>
              <a:t>”,  Nature </a:t>
            </a:r>
            <a:r>
              <a:rPr lang="it-IT" sz="1100" dirty="0" err="1" smtClean="0"/>
              <a:t>Materials</a:t>
            </a:r>
            <a:r>
              <a:rPr lang="it-IT" sz="1100" dirty="0" smtClean="0"/>
              <a:t> 8, 271 - 280 (2009) .</a:t>
            </a:r>
            <a:endParaRPr lang="en-US" sz="11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Model of the </a:t>
            </a:r>
            <a:r>
              <a:rPr lang="it-IT" dirty="0" err="1" smtClean="0"/>
              <a:t>blend</a:t>
            </a:r>
            <a:endParaRPr lang="it-IT" dirty="0"/>
          </a:p>
        </p:txBody>
      </p:sp>
      <p:pic>
        <p:nvPicPr>
          <p:cNvPr id="4" name="Immagine 3" descr="morf2.png"/>
          <p:cNvPicPr>
            <a:picLocks noChangeAspect="1"/>
          </p:cNvPicPr>
          <p:nvPr/>
        </p:nvPicPr>
        <p:blipFill>
          <a:blip r:embed="rId2" cstate="print"/>
          <a:srcRect t="20600" b="20601"/>
          <a:stretch>
            <a:fillRect/>
          </a:stretch>
        </p:blipFill>
        <p:spPr>
          <a:xfrm>
            <a:off x="3220727" y="2066388"/>
            <a:ext cx="3029813" cy="2461290"/>
          </a:xfrm>
          <a:prstGeom prst="rect">
            <a:avLst/>
          </a:prstGeom>
        </p:spPr>
      </p:pic>
      <p:pic>
        <p:nvPicPr>
          <p:cNvPr id="5" name="Immagine 4" descr="morf3.png"/>
          <p:cNvPicPr>
            <a:picLocks noChangeAspect="1"/>
          </p:cNvPicPr>
          <p:nvPr/>
        </p:nvPicPr>
        <p:blipFill>
          <a:blip r:embed="rId3" cstate="print"/>
          <a:srcRect t="47900" b="47900"/>
          <a:stretch>
            <a:fillRect/>
          </a:stretch>
        </p:blipFill>
        <p:spPr>
          <a:xfrm>
            <a:off x="589204" y="4947595"/>
            <a:ext cx="8352928" cy="484684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544933" y="4543870"/>
            <a:ext cx="905407" cy="3707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5019089" y="4515135"/>
            <a:ext cx="896217" cy="39961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655122" y="5714155"/>
            <a:ext cx="82089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sellaDiTesto 42"/>
          <p:cNvSpPr txBox="1"/>
          <p:nvPr/>
        </p:nvSpPr>
        <p:spPr>
          <a:xfrm>
            <a:off x="4450340" y="56562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smtClean="0"/>
              <a:t>3 </a:t>
            </a:r>
            <a:r>
              <a:rPr lang="el-GR" dirty="0" smtClean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0" name="CasellaDiTesto 43"/>
          <p:cNvSpPr txBox="1"/>
          <p:nvPr/>
        </p:nvSpPr>
        <p:spPr>
          <a:xfrm>
            <a:off x="633916" y="440122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Anode</a:t>
            </a:r>
            <a:endParaRPr lang="it-IT" dirty="0"/>
          </a:p>
        </p:txBody>
      </p:sp>
      <p:sp>
        <p:nvSpPr>
          <p:cNvPr id="11" name="CasellaDiTesto 45"/>
          <p:cNvSpPr txBox="1"/>
          <p:nvPr/>
        </p:nvSpPr>
        <p:spPr>
          <a:xfrm>
            <a:off x="1930059" y="4972869"/>
            <a:ext cx="179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Eff</a:t>
            </a:r>
            <a:r>
              <a:rPr lang="it-IT" dirty="0" smtClean="0"/>
              <a:t>. Material</a:t>
            </a:r>
            <a:endParaRPr lang="it-IT" dirty="0"/>
          </a:p>
        </p:txBody>
      </p:sp>
      <p:sp>
        <p:nvSpPr>
          <p:cNvPr id="12" name="CasellaDiTesto 46"/>
          <p:cNvSpPr txBox="1"/>
          <p:nvPr/>
        </p:nvSpPr>
        <p:spPr>
          <a:xfrm>
            <a:off x="6394556" y="4976316"/>
            <a:ext cx="185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Eff</a:t>
            </a:r>
            <a:r>
              <a:rPr lang="it-IT" dirty="0" smtClean="0"/>
              <a:t>. Material</a:t>
            </a:r>
            <a:endParaRPr lang="it-IT" dirty="0"/>
          </a:p>
        </p:txBody>
      </p:sp>
      <p:sp>
        <p:nvSpPr>
          <p:cNvPr id="13" name="Parentesi graffa aperta 12"/>
          <p:cNvSpPr/>
          <p:nvPr/>
        </p:nvSpPr>
        <p:spPr>
          <a:xfrm rot="5400000">
            <a:off x="4649430" y="747649"/>
            <a:ext cx="144016" cy="241440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sp>
        <p:nvSpPr>
          <p:cNvPr id="14" name="Parentesi graffa aperta 13"/>
          <p:cNvSpPr/>
          <p:nvPr/>
        </p:nvSpPr>
        <p:spPr>
          <a:xfrm rot="5400000">
            <a:off x="6017582" y="1810835"/>
            <a:ext cx="144016" cy="28803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sp>
        <p:nvSpPr>
          <p:cNvPr id="15" name="CasellaDiTesto 49"/>
          <p:cNvSpPr txBox="1"/>
          <p:nvPr/>
        </p:nvSpPr>
        <p:spPr>
          <a:xfrm>
            <a:off x="2074076" y="2990812"/>
            <a:ext cx="136815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err="1" smtClean="0"/>
              <a:t>Eff</a:t>
            </a:r>
            <a:r>
              <a:rPr lang="it-IT" dirty="0" smtClean="0"/>
              <a:t>. </a:t>
            </a:r>
          </a:p>
          <a:p>
            <a:pPr algn="ctr">
              <a:buNone/>
            </a:pPr>
            <a:r>
              <a:rPr lang="it-IT" dirty="0" smtClean="0"/>
              <a:t>Material</a:t>
            </a:r>
            <a:endParaRPr lang="it-IT" dirty="0"/>
          </a:p>
        </p:txBody>
      </p:sp>
      <p:sp>
        <p:nvSpPr>
          <p:cNvPr id="16" name="CasellaDiTesto 50"/>
          <p:cNvSpPr txBox="1"/>
          <p:nvPr/>
        </p:nvSpPr>
        <p:spPr>
          <a:xfrm>
            <a:off x="6034516" y="3000104"/>
            <a:ext cx="136815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err="1" smtClean="0"/>
              <a:t>Eff</a:t>
            </a:r>
            <a:r>
              <a:rPr lang="it-IT" dirty="0" smtClean="0"/>
              <a:t>. </a:t>
            </a:r>
          </a:p>
          <a:p>
            <a:pPr algn="ctr">
              <a:buNone/>
            </a:pPr>
            <a:r>
              <a:rPr lang="it-IT" dirty="0" smtClean="0"/>
              <a:t>Material</a:t>
            </a:r>
            <a:endParaRPr lang="it-IT" dirty="0"/>
          </a:p>
        </p:txBody>
      </p:sp>
      <p:sp>
        <p:nvSpPr>
          <p:cNvPr id="17" name="CasellaDiTesto 51"/>
          <p:cNvSpPr txBox="1"/>
          <p:nvPr/>
        </p:nvSpPr>
        <p:spPr>
          <a:xfrm>
            <a:off x="5530460" y="832372"/>
            <a:ext cx="1368152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smtClean="0"/>
              <a:t>Buffer </a:t>
            </a:r>
          </a:p>
          <a:p>
            <a:pPr algn="ctr">
              <a:buNone/>
            </a:pPr>
            <a:r>
              <a:rPr lang="it-IT" dirty="0" smtClean="0"/>
              <a:t>(</a:t>
            </a:r>
            <a:r>
              <a:rPr lang="it-IT" dirty="0" err="1" smtClean="0"/>
              <a:t>Eff</a:t>
            </a:r>
            <a:r>
              <a:rPr lang="it-IT" dirty="0" smtClean="0"/>
              <a:t>. </a:t>
            </a:r>
            <a:r>
              <a:rPr lang="it-IT" dirty="0" err="1" smtClean="0"/>
              <a:t>Mat</a:t>
            </a:r>
            <a:r>
              <a:rPr lang="it-IT" dirty="0" smtClean="0"/>
              <a:t>.)</a:t>
            </a:r>
          </a:p>
          <a:p>
            <a:pPr algn="ctr">
              <a:buNone/>
            </a:pPr>
            <a:r>
              <a:rPr lang="it-IT" sz="1400" dirty="0" smtClean="0"/>
              <a:t>20 </a:t>
            </a:r>
            <a:r>
              <a:rPr lang="it-IT" sz="1400" dirty="0" err="1" smtClean="0"/>
              <a:t>nm</a:t>
            </a:r>
            <a:endParaRPr lang="it-IT" sz="1400" dirty="0" smtClean="0"/>
          </a:p>
        </p:txBody>
      </p:sp>
      <p:sp>
        <p:nvSpPr>
          <p:cNvPr id="18" name="CasellaDiTesto 52"/>
          <p:cNvSpPr txBox="1"/>
          <p:nvPr/>
        </p:nvSpPr>
        <p:spPr>
          <a:xfrm>
            <a:off x="4039557" y="834113"/>
            <a:ext cx="150761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err="1" smtClean="0"/>
              <a:t>Real</a:t>
            </a:r>
            <a:r>
              <a:rPr lang="it-IT" dirty="0" smtClean="0"/>
              <a:t> </a:t>
            </a:r>
            <a:r>
              <a:rPr lang="it-IT" dirty="0" err="1" smtClean="0"/>
              <a:t>Morphology</a:t>
            </a:r>
            <a:endParaRPr lang="it-IT" dirty="0" smtClean="0"/>
          </a:p>
          <a:p>
            <a:pPr algn="ctr">
              <a:buNone/>
            </a:pPr>
            <a:r>
              <a:rPr lang="it-IT" sz="1400" dirty="0" smtClean="0"/>
              <a:t>180 </a:t>
            </a:r>
            <a:r>
              <a:rPr lang="it-IT" sz="1400" dirty="0" err="1" smtClean="0"/>
              <a:t>nm</a:t>
            </a:r>
            <a:endParaRPr lang="it-IT" sz="1400" dirty="0" smtClean="0"/>
          </a:p>
        </p:txBody>
      </p:sp>
      <p:sp>
        <p:nvSpPr>
          <p:cNvPr id="19" name="Parentesi graffa aperta 18"/>
          <p:cNvSpPr/>
          <p:nvPr/>
        </p:nvSpPr>
        <p:spPr>
          <a:xfrm rot="5400000">
            <a:off x="3290002" y="1810835"/>
            <a:ext cx="144016" cy="28803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sp>
        <p:nvSpPr>
          <p:cNvPr id="20" name="CasellaDiTesto 54"/>
          <p:cNvSpPr txBox="1"/>
          <p:nvPr/>
        </p:nvSpPr>
        <p:spPr>
          <a:xfrm>
            <a:off x="2650140" y="832372"/>
            <a:ext cx="1368152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smtClean="0"/>
              <a:t>Buffer </a:t>
            </a:r>
          </a:p>
          <a:p>
            <a:pPr algn="ctr">
              <a:buNone/>
            </a:pPr>
            <a:r>
              <a:rPr lang="it-IT" dirty="0" smtClean="0"/>
              <a:t>(</a:t>
            </a:r>
            <a:r>
              <a:rPr lang="it-IT" dirty="0" err="1" smtClean="0"/>
              <a:t>Eff</a:t>
            </a:r>
            <a:r>
              <a:rPr lang="it-IT" dirty="0" smtClean="0"/>
              <a:t>. </a:t>
            </a:r>
            <a:r>
              <a:rPr lang="it-IT" dirty="0" err="1" smtClean="0"/>
              <a:t>Mat</a:t>
            </a:r>
            <a:r>
              <a:rPr lang="it-IT" dirty="0" smtClean="0"/>
              <a:t>.)</a:t>
            </a:r>
          </a:p>
          <a:p>
            <a:pPr algn="ctr">
              <a:buNone/>
            </a:pPr>
            <a:r>
              <a:rPr lang="it-IT" sz="1400" dirty="0" smtClean="0"/>
              <a:t>20 </a:t>
            </a:r>
            <a:r>
              <a:rPr lang="it-IT" sz="1400" dirty="0" err="1" smtClean="0"/>
              <a:t>nm</a:t>
            </a:r>
            <a:endParaRPr lang="it-IT" sz="1400" dirty="0" smtClean="0"/>
          </a:p>
        </p:txBody>
      </p:sp>
      <p:sp>
        <p:nvSpPr>
          <p:cNvPr id="21" name="Freccia a destra 20"/>
          <p:cNvSpPr/>
          <p:nvPr/>
        </p:nvSpPr>
        <p:spPr>
          <a:xfrm>
            <a:off x="201868" y="4914575"/>
            <a:ext cx="122413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Light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5674476" y="1624460"/>
            <a:ext cx="1728192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2362108" y="1624460"/>
            <a:ext cx="1800200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sellaDiTesto 58"/>
          <p:cNvSpPr txBox="1"/>
          <p:nvPr/>
        </p:nvSpPr>
        <p:spPr>
          <a:xfrm>
            <a:off x="1714036" y="13364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smtClean="0"/>
              <a:t>TiO</a:t>
            </a:r>
            <a:r>
              <a:rPr lang="it-IT" baseline="-25000" dirty="0" smtClean="0"/>
              <a:t>2</a:t>
            </a:r>
            <a:endParaRPr lang="it-IT" dirty="0"/>
          </a:p>
        </p:txBody>
      </p:sp>
      <p:sp>
        <p:nvSpPr>
          <p:cNvPr id="25" name="CasellaDiTesto 59"/>
          <p:cNvSpPr txBox="1"/>
          <p:nvPr/>
        </p:nvSpPr>
        <p:spPr>
          <a:xfrm>
            <a:off x="7402668" y="13364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smtClean="0"/>
              <a:t>HTM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2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903540" y="-82548"/>
            <a:ext cx="6192837" cy="6508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TiberCAD</a:t>
            </a:r>
            <a:r>
              <a:rPr lang="en-US" dirty="0" smtClean="0"/>
              <a:t> people</a:t>
            </a:r>
            <a:endParaRPr lang="en-US" dirty="0"/>
          </a:p>
        </p:txBody>
      </p:sp>
      <p:pic>
        <p:nvPicPr>
          <p:cNvPr id="24579" name="Picture 3" descr="IMGP0653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4137025" y="590550"/>
            <a:ext cx="10128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3759200" y="1987550"/>
            <a:ext cx="165893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Prof. Aldo Di Carlo</a:t>
            </a:r>
          </a:p>
        </p:txBody>
      </p:sp>
      <p:pic>
        <p:nvPicPr>
          <p:cNvPr id="24581" name="Picture 8" descr="IMGP0751"/>
          <p:cNvPicPr>
            <a:picLocks noChangeAspect="1" noChangeArrowheads="1"/>
          </p:cNvPicPr>
          <p:nvPr/>
        </p:nvPicPr>
        <p:blipFill>
          <a:blip r:embed="rId3">
            <a:lum bright="20000"/>
            <a:grayscl/>
          </a:blip>
          <a:srcRect l="27625" t="3917" r="42650" b="47075"/>
          <a:stretch>
            <a:fillRect/>
          </a:stretch>
        </p:blipFill>
        <p:spPr bwMode="auto">
          <a:xfrm>
            <a:off x="2343416" y="1420813"/>
            <a:ext cx="10922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2143391" y="2755900"/>
            <a:ext cx="1360487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A. Pecchia</a:t>
            </a:r>
          </a:p>
        </p:txBody>
      </p:sp>
      <p:pic>
        <p:nvPicPr>
          <p:cNvPr id="24583" name="Picture 53" descr="foto_GIUSEPPE"/>
          <p:cNvPicPr>
            <a:picLocks noChangeAspect="1" noChangeArrowheads="1"/>
          </p:cNvPicPr>
          <p:nvPr/>
        </p:nvPicPr>
        <p:blipFill>
          <a:blip r:embed="rId4">
            <a:lum bright="16000"/>
            <a:grayscl/>
          </a:blip>
          <a:srcRect r="18771"/>
          <a:stretch>
            <a:fillRect/>
          </a:stretch>
        </p:blipFill>
        <p:spPr bwMode="auto">
          <a:xfrm>
            <a:off x="3394075" y="4695825"/>
            <a:ext cx="11398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3222625" y="6005513"/>
            <a:ext cx="14287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G. Romano</a:t>
            </a:r>
          </a:p>
        </p:txBody>
      </p:sp>
      <p:pic>
        <p:nvPicPr>
          <p:cNvPr id="24585" name="Picture 7" descr="Alessio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 l="19524" t="2422" r="29228" b="73988"/>
          <a:stretch>
            <a:fillRect/>
          </a:stretch>
        </p:blipFill>
        <p:spPr bwMode="auto">
          <a:xfrm>
            <a:off x="1985963" y="3265488"/>
            <a:ext cx="10922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1773238" y="4592638"/>
            <a:ext cx="14382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Dr.  A. Gagliardi</a:t>
            </a:r>
          </a:p>
        </p:txBody>
      </p:sp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6"/>
          <a:srcRect l="6207" r="6631"/>
          <a:stretch>
            <a:fillRect/>
          </a:stretch>
        </p:blipFill>
        <p:spPr bwMode="auto">
          <a:xfrm>
            <a:off x="6088063" y="1471613"/>
            <a:ext cx="1081087" cy="134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5738813" y="2786063"/>
            <a:ext cx="1785937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M. Auf der Maur</a:t>
            </a:r>
          </a:p>
        </p:txBody>
      </p:sp>
      <p:sp>
        <p:nvSpPr>
          <p:cNvPr id="24589" name="Text Box 12"/>
          <p:cNvSpPr txBox="1">
            <a:spLocks noChangeArrowheads="1"/>
          </p:cNvSpPr>
          <p:nvPr/>
        </p:nvSpPr>
        <p:spPr bwMode="auto">
          <a:xfrm>
            <a:off x="6427788" y="4584700"/>
            <a:ext cx="133826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F. Sacconi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4933950" y="6016625"/>
            <a:ext cx="13890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G. Penazzi</a:t>
            </a:r>
          </a:p>
        </p:txBody>
      </p:sp>
      <p:sp>
        <p:nvSpPr>
          <p:cNvPr id="24592" name="Text Box 24"/>
          <p:cNvSpPr txBox="1">
            <a:spLocks noChangeArrowheads="1"/>
          </p:cNvSpPr>
          <p:nvPr/>
        </p:nvSpPr>
        <p:spPr bwMode="auto">
          <a:xfrm>
            <a:off x="3779838" y="3454400"/>
            <a:ext cx="20685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200"/>
              <a:t>Multiscale Device Simulator</a:t>
            </a:r>
          </a:p>
        </p:txBody>
      </p:sp>
      <p:sp>
        <p:nvSpPr>
          <p:cNvPr id="24593" name="Text Box 26"/>
          <p:cNvSpPr txBox="1">
            <a:spLocks noChangeArrowheads="1"/>
          </p:cNvSpPr>
          <p:nvPr/>
        </p:nvSpPr>
        <p:spPr bwMode="auto">
          <a:xfrm>
            <a:off x="3792538" y="3740150"/>
            <a:ext cx="22637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/>
              <a:t>http://www.tibercad.org</a:t>
            </a:r>
          </a:p>
        </p:txBody>
      </p:sp>
      <p:pic>
        <p:nvPicPr>
          <p:cNvPr id="24594" name="Immagine 27" descr="Immagine3.jpg"/>
          <p:cNvPicPr>
            <a:picLocks noChangeAspect="1"/>
          </p:cNvPicPr>
          <p:nvPr/>
        </p:nvPicPr>
        <p:blipFill>
          <a:blip r:embed="rId7"/>
          <a:srcRect l="31329" b="32362"/>
          <a:stretch>
            <a:fillRect/>
          </a:stretch>
        </p:blipFill>
        <p:spPr bwMode="auto">
          <a:xfrm>
            <a:off x="3879850" y="2998788"/>
            <a:ext cx="143986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 descr="foto_id.jpg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0548" r="23876" b="19351"/>
          <a:stretch/>
        </p:blipFill>
        <p:spPr>
          <a:xfrm>
            <a:off x="6631780" y="3262182"/>
            <a:ext cx="1002397" cy="12974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9743" r="14767" b="8169"/>
          <a:stretch/>
        </p:blipFill>
        <p:spPr>
          <a:xfrm>
            <a:off x="5068887" y="4685831"/>
            <a:ext cx="1196569" cy="13520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1" r="24065" b="14986"/>
          <a:stretch/>
        </p:blipFill>
        <p:spPr>
          <a:xfrm>
            <a:off x="730946" y="4379508"/>
            <a:ext cx="1022124" cy="1180111"/>
          </a:xfrm>
          <a:prstGeom prst="rect">
            <a:avLst/>
          </a:prstGeom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77852" y="5559619"/>
            <a:ext cx="132831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M</a:t>
            </a:r>
            <a:r>
              <a:rPr lang="en-US" sz="1400" dirty="0" smtClean="0"/>
              <a:t>r</a:t>
            </a:r>
            <a:r>
              <a:rPr lang="en-US" sz="1400" dirty="0"/>
              <a:t>.  </a:t>
            </a:r>
            <a:r>
              <a:rPr lang="en-US" sz="1400" dirty="0" smtClean="0"/>
              <a:t>F. Santoni</a:t>
            </a:r>
            <a:endParaRPr lang="en-US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80" y="4412166"/>
            <a:ext cx="1005219" cy="1253822"/>
          </a:xfrm>
          <a:prstGeom prst="rect">
            <a:avLst/>
          </a:prstGeom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577132" y="5694335"/>
            <a:ext cx="164769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M</a:t>
            </a:r>
            <a:r>
              <a:rPr lang="en-US" sz="1400" dirty="0" smtClean="0"/>
              <a:t>r</a:t>
            </a:r>
            <a:r>
              <a:rPr lang="en-US" sz="1400" dirty="0"/>
              <a:t>.  W</a:t>
            </a:r>
            <a:r>
              <a:rPr lang="en-US" sz="1400" dirty="0" smtClean="0"/>
              <a:t>. Rodrigues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Effect</a:t>
            </a:r>
            <a:r>
              <a:rPr lang="it-IT" dirty="0" smtClean="0"/>
              <a:t> of </a:t>
            </a:r>
            <a:r>
              <a:rPr lang="it-IT" dirty="0" err="1" smtClean="0"/>
              <a:t>interface</a:t>
            </a:r>
            <a:r>
              <a:rPr lang="it-IT" dirty="0" smtClean="0"/>
              <a:t> </a:t>
            </a:r>
            <a:r>
              <a:rPr lang="it-IT" dirty="0" err="1" smtClean="0"/>
              <a:t>traps</a:t>
            </a:r>
            <a:endParaRPr lang="it-IT" dirty="0"/>
          </a:p>
        </p:txBody>
      </p:sp>
      <p:pic>
        <p:nvPicPr>
          <p:cNvPr id="4" name="Immagine 3" descr="Cath_traps_high_field.tif"/>
          <p:cNvPicPr>
            <a:picLocks noChangeAspect="1"/>
          </p:cNvPicPr>
          <p:nvPr/>
        </p:nvPicPr>
        <p:blipFill>
          <a:blip r:embed="rId2" cstate="print"/>
          <a:srcRect l="31429" t="608" r="26104" b="11813"/>
          <a:stretch>
            <a:fillRect/>
          </a:stretch>
        </p:blipFill>
        <p:spPr>
          <a:xfrm>
            <a:off x="5027908" y="2027625"/>
            <a:ext cx="3220797" cy="3348842"/>
          </a:xfrm>
          <a:prstGeom prst="rect">
            <a:avLst/>
          </a:prstGeom>
        </p:spPr>
      </p:pic>
      <p:pic>
        <p:nvPicPr>
          <p:cNvPr id="5" name="Immagine 4" descr="Cath_no_traps_high_field.tif"/>
          <p:cNvPicPr>
            <a:picLocks noChangeAspect="1"/>
          </p:cNvPicPr>
          <p:nvPr/>
        </p:nvPicPr>
        <p:blipFill>
          <a:blip r:embed="rId3" cstate="print"/>
          <a:srcRect l="31299" t="866" r="25974" b="12070"/>
          <a:stretch>
            <a:fillRect/>
          </a:stretch>
        </p:blipFill>
        <p:spPr>
          <a:xfrm>
            <a:off x="895295" y="2027615"/>
            <a:ext cx="3250333" cy="3339248"/>
          </a:xfrm>
          <a:prstGeom prst="rect">
            <a:avLst/>
          </a:prstGeom>
        </p:spPr>
      </p:pic>
      <p:pic>
        <p:nvPicPr>
          <p:cNvPr id="6" name="Immagine 5" descr="Cath_no_traps_elec_field.png"/>
          <p:cNvPicPr>
            <a:picLocks noChangeAspect="1"/>
          </p:cNvPicPr>
          <p:nvPr/>
        </p:nvPicPr>
        <p:blipFill>
          <a:blip r:embed="rId4" cstate="print"/>
          <a:srcRect l="24675" t="15291" r="21688" b="64360"/>
          <a:stretch>
            <a:fillRect/>
          </a:stretch>
        </p:blipFill>
        <p:spPr>
          <a:xfrm>
            <a:off x="2664727" y="1315070"/>
            <a:ext cx="3538846" cy="67692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66286" y="5551116"/>
            <a:ext cx="201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u="sng" dirty="0" smtClean="0"/>
              <a:t>No interface </a:t>
            </a:r>
            <a:r>
              <a:rPr lang="it-IT" u="sng" dirty="0" err="1" smtClean="0"/>
              <a:t>traps</a:t>
            </a:r>
            <a:endParaRPr lang="it-IT" u="sng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03794" y="5561012"/>
            <a:ext cx="179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u="sng" dirty="0" smtClean="0"/>
              <a:t>Interface </a:t>
            </a:r>
            <a:r>
              <a:rPr lang="it-IT" u="sng" dirty="0" err="1" smtClean="0"/>
              <a:t>traps</a:t>
            </a:r>
            <a:endParaRPr lang="it-IT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958625" y="927656"/>
            <a:ext cx="37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u="sng" dirty="0" err="1" smtClean="0"/>
              <a:t>Electric</a:t>
            </a:r>
            <a:r>
              <a:rPr lang="it-IT" u="sng" dirty="0" smtClean="0"/>
              <a:t> </a:t>
            </a:r>
            <a:r>
              <a:rPr lang="it-IT" u="sng" dirty="0" err="1" smtClean="0"/>
              <a:t>field</a:t>
            </a:r>
            <a:r>
              <a:rPr lang="it-IT" u="sng" dirty="0" smtClean="0"/>
              <a:t> </a:t>
            </a:r>
            <a:r>
              <a:rPr lang="it-IT" u="sng" dirty="0" err="1" smtClean="0"/>
              <a:t>intensity</a:t>
            </a:r>
            <a:r>
              <a:rPr lang="it-IT" u="sng" dirty="0" smtClean="0"/>
              <a:t> (V/cm)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39924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Effect</a:t>
            </a:r>
            <a:r>
              <a:rPr lang="it-IT" dirty="0" smtClean="0"/>
              <a:t> of </a:t>
            </a:r>
            <a:r>
              <a:rPr lang="it-IT" dirty="0" err="1" smtClean="0"/>
              <a:t>traps</a:t>
            </a:r>
            <a:r>
              <a:rPr lang="it-IT" dirty="0" smtClean="0"/>
              <a:t> II</a:t>
            </a:r>
            <a:endParaRPr lang="it-IT" dirty="0"/>
          </a:p>
        </p:txBody>
      </p:sp>
      <p:pic>
        <p:nvPicPr>
          <p:cNvPr id="4" name="Immagine 3" descr="current_notraps.png"/>
          <p:cNvPicPr>
            <a:picLocks noChangeAspect="1"/>
          </p:cNvPicPr>
          <p:nvPr/>
        </p:nvPicPr>
        <p:blipFill>
          <a:blip r:embed="rId2" cstate="print"/>
          <a:srcRect l="7047" t="21296" r="7883" b="21111"/>
          <a:stretch>
            <a:fillRect/>
          </a:stretch>
        </p:blipFill>
        <p:spPr>
          <a:xfrm>
            <a:off x="247650" y="1162869"/>
            <a:ext cx="3124200" cy="3185660"/>
          </a:xfrm>
          <a:prstGeom prst="rect">
            <a:avLst/>
          </a:prstGeom>
        </p:spPr>
      </p:pic>
      <p:pic>
        <p:nvPicPr>
          <p:cNvPr id="5" name="Immagine 4" descr="current_traps.png"/>
          <p:cNvPicPr>
            <a:picLocks noChangeAspect="1"/>
          </p:cNvPicPr>
          <p:nvPr/>
        </p:nvPicPr>
        <p:blipFill>
          <a:blip r:embed="rId3" cstate="print"/>
          <a:srcRect l="6809" t="20926" r="8011" b="21111"/>
          <a:stretch>
            <a:fillRect/>
          </a:stretch>
        </p:blipFill>
        <p:spPr>
          <a:xfrm>
            <a:off x="5746750" y="1137468"/>
            <a:ext cx="3149600" cy="3228013"/>
          </a:xfrm>
          <a:prstGeom prst="rect">
            <a:avLst/>
          </a:prstGeom>
        </p:spPr>
      </p:pic>
      <p:sp>
        <p:nvSpPr>
          <p:cNvPr id="6" name="CasellaDiTesto 11"/>
          <p:cNvSpPr txBox="1"/>
          <p:nvPr/>
        </p:nvSpPr>
        <p:spPr>
          <a:xfrm>
            <a:off x="1111250" y="4490269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smtClean="0"/>
              <a:t>No </a:t>
            </a:r>
            <a:r>
              <a:rPr lang="it-IT" dirty="0" err="1" smtClean="0"/>
              <a:t>traps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565150" y="1683569"/>
            <a:ext cx="2146300" cy="14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013450" y="1696269"/>
            <a:ext cx="2146300" cy="14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pic>
        <p:nvPicPr>
          <p:cNvPr id="9" name="Immagine 8" descr="current_notraps.png"/>
          <p:cNvPicPr>
            <a:picLocks noChangeAspect="1"/>
          </p:cNvPicPr>
          <p:nvPr/>
        </p:nvPicPr>
        <p:blipFill>
          <a:blip r:embed="rId2" cstate="print"/>
          <a:srcRect l="39059" t="50279" r="36204" b="35229"/>
          <a:stretch>
            <a:fillRect/>
          </a:stretch>
        </p:blipFill>
        <p:spPr>
          <a:xfrm>
            <a:off x="3321050" y="4769669"/>
            <a:ext cx="1066800" cy="941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 descr="current_traps.png"/>
          <p:cNvPicPr>
            <a:picLocks noChangeAspect="1"/>
          </p:cNvPicPr>
          <p:nvPr/>
        </p:nvPicPr>
        <p:blipFill>
          <a:blip r:embed="rId3" cstate="print"/>
          <a:srcRect l="38065" t="49888" r="35488" b="35021"/>
          <a:stretch>
            <a:fillRect/>
          </a:stretch>
        </p:blipFill>
        <p:spPr>
          <a:xfrm>
            <a:off x="4705349" y="4756969"/>
            <a:ext cx="1108287" cy="952500"/>
          </a:xfrm>
          <a:prstGeom prst="rect">
            <a:avLst/>
          </a:prstGeom>
        </p:spPr>
      </p:pic>
      <p:pic>
        <p:nvPicPr>
          <p:cNvPr id="11" name="Immagine 10" descr="current_notraps.png"/>
          <p:cNvPicPr>
            <a:picLocks noChangeAspect="1"/>
          </p:cNvPicPr>
          <p:nvPr/>
        </p:nvPicPr>
        <p:blipFill>
          <a:blip r:embed="rId2" cstate="print"/>
          <a:srcRect l="39208" t="38975" r="18257" b="42427"/>
          <a:stretch>
            <a:fillRect/>
          </a:stretch>
        </p:blipFill>
        <p:spPr>
          <a:xfrm>
            <a:off x="3511550" y="1581969"/>
            <a:ext cx="1562100" cy="1028700"/>
          </a:xfrm>
          <a:prstGeom prst="rect">
            <a:avLst/>
          </a:prstGeom>
        </p:spPr>
      </p:pic>
      <p:pic>
        <p:nvPicPr>
          <p:cNvPr id="12" name="Immagine 11" descr="current_traps.png"/>
          <p:cNvPicPr>
            <a:picLocks noChangeAspect="1"/>
          </p:cNvPicPr>
          <p:nvPr/>
        </p:nvPicPr>
        <p:blipFill>
          <a:blip r:embed="rId3" cstate="print"/>
          <a:srcRect l="39439" t="39397" r="17628" b="41903"/>
          <a:stretch>
            <a:fillRect/>
          </a:stretch>
        </p:blipFill>
        <p:spPr>
          <a:xfrm>
            <a:off x="3956050" y="2864669"/>
            <a:ext cx="1587500" cy="1041400"/>
          </a:xfrm>
          <a:prstGeom prst="rect">
            <a:avLst/>
          </a:prstGeom>
        </p:spPr>
      </p:pic>
      <p:cxnSp>
        <p:nvCxnSpPr>
          <p:cNvPr id="13" name="Connettore 1 12"/>
          <p:cNvCxnSpPr>
            <a:stCxn id="7" idx="0"/>
          </p:cNvCxnSpPr>
          <p:nvPr/>
        </p:nvCxnSpPr>
        <p:spPr>
          <a:xfrm flipV="1">
            <a:off x="1638300" y="1594669"/>
            <a:ext cx="1911350" cy="88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2051050" y="2585269"/>
            <a:ext cx="1498600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1314450" y="2737669"/>
            <a:ext cx="1168400" cy="9271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cxnSp>
        <p:nvCxnSpPr>
          <p:cNvPr id="16" name="Connettore 1 15"/>
          <p:cNvCxnSpPr>
            <a:stCxn id="15" idx="6"/>
          </p:cNvCxnSpPr>
          <p:nvPr/>
        </p:nvCxnSpPr>
        <p:spPr>
          <a:xfrm>
            <a:off x="2482850" y="3201219"/>
            <a:ext cx="1917700" cy="15684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>
            <a:stCxn id="15" idx="3"/>
          </p:cNvCxnSpPr>
          <p:nvPr/>
        </p:nvCxnSpPr>
        <p:spPr>
          <a:xfrm>
            <a:off x="1485558" y="3528998"/>
            <a:ext cx="1834713" cy="219153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>
            <a:stCxn id="8" idx="2"/>
          </p:cNvCxnSpPr>
          <p:nvPr/>
        </p:nvCxnSpPr>
        <p:spPr>
          <a:xfrm flipH="1">
            <a:off x="5492750" y="2401119"/>
            <a:ext cx="520700" cy="476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8" idx="4"/>
          </p:cNvCxnSpPr>
          <p:nvPr/>
        </p:nvCxnSpPr>
        <p:spPr>
          <a:xfrm flipH="1">
            <a:off x="5505450" y="3105969"/>
            <a:ext cx="1581150" cy="787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6851650" y="2801169"/>
            <a:ext cx="1168400" cy="9271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/>
          </a:p>
        </p:txBody>
      </p:sp>
      <p:cxnSp>
        <p:nvCxnSpPr>
          <p:cNvPr id="21" name="Connettore 1 20"/>
          <p:cNvCxnSpPr>
            <a:stCxn id="20" idx="2"/>
          </p:cNvCxnSpPr>
          <p:nvPr/>
        </p:nvCxnSpPr>
        <p:spPr>
          <a:xfrm flipH="1">
            <a:off x="4700286" y="3264719"/>
            <a:ext cx="2151364" cy="150214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20" idx="4"/>
          </p:cNvCxnSpPr>
          <p:nvPr/>
        </p:nvCxnSpPr>
        <p:spPr>
          <a:xfrm flipH="1">
            <a:off x="5797550" y="3728269"/>
            <a:ext cx="1638300" cy="19685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/>
          <p:cNvSpPr txBox="1"/>
          <p:nvPr/>
        </p:nvSpPr>
        <p:spPr>
          <a:xfrm>
            <a:off x="6229350" y="4426769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Traps</a:t>
            </a:r>
            <a:r>
              <a:rPr lang="it-IT" dirty="0" smtClean="0"/>
              <a:t> at the interface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28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Effective</a:t>
            </a:r>
            <a:r>
              <a:rPr lang="it-IT" dirty="0" smtClean="0"/>
              <a:t> model</a:t>
            </a:r>
            <a:endParaRPr lang="it-IT" dirty="0"/>
          </a:p>
        </p:txBody>
      </p:sp>
      <p:pic>
        <p:nvPicPr>
          <p:cNvPr id="4" name="Immagine 3" descr="morf3.png"/>
          <p:cNvPicPr>
            <a:picLocks noChangeAspect="1"/>
          </p:cNvPicPr>
          <p:nvPr/>
        </p:nvPicPr>
        <p:blipFill>
          <a:blip r:embed="rId2" cstate="print"/>
          <a:srcRect t="47900" b="47900"/>
          <a:stretch>
            <a:fillRect/>
          </a:stretch>
        </p:blipFill>
        <p:spPr>
          <a:xfrm>
            <a:off x="367612" y="1455534"/>
            <a:ext cx="8352928" cy="484684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1169368" y="14970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Effective</a:t>
            </a:r>
            <a:r>
              <a:rPr lang="it-IT" dirty="0" smtClean="0"/>
              <a:t> (low </a:t>
            </a:r>
            <a:r>
              <a:rPr lang="it-IT" dirty="0" err="1" smtClean="0"/>
              <a:t>mesh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6" name="CasellaDiTesto 4"/>
          <p:cNvSpPr txBox="1"/>
          <p:nvPr/>
        </p:nvSpPr>
        <p:spPr>
          <a:xfrm>
            <a:off x="5993904" y="14970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Effective</a:t>
            </a:r>
            <a:r>
              <a:rPr lang="it-IT" dirty="0" smtClean="0"/>
              <a:t> (low </a:t>
            </a:r>
            <a:r>
              <a:rPr lang="it-IT" dirty="0" err="1" smtClean="0"/>
              <a:t>mesh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7" name="CasellaDiTesto 5"/>
          <p:cNvSpPr txBox="1"/>
          <p:nvPr/>
        </p:nvSpPr>
        <p:spPr>
          <a:xfrm>
            <a:off x="307752" y="105234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Photoanode</a:t>
            </a:r>
            <a:endParaRPr lang="it-IT" dirty="0"/>
          </a:p>
        </p:txBody>
      </p:sp>
      <p:sp>
        <p:nvSpPr>
          <p:cNvPr id="8" name="CasellaDiTesto 6"/>
          <p:cNvSpPr txBox="1"/>
          <p:nvPr/>
        </p:nvSpPr>
        <p:spPr>
          <a:xfrm>
            <a:off x="7866112" y="105234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dirty="0" err="1" smtClean="0"/>
              <a:t>Cathode</a:t>
            </a:r>
            <a:endParaRPr lang="it-IT" dirty="0"/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33" y="4460807"/>
            <a:ext cx="2103437" cy="4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8" y="5045007"/>
            <a:ext cx="2046287" cy="4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7" y="3018473"/>
            <a:ext cx="3254375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7" y="3470911"/>
            <a:ext cx="3254375" cy="3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4"/>
          <p:cNvSpPr txBox="1"/>
          <p:nvPr/>
        </p:nvSpPr>
        <p:spPr>
          <a:xfrm>
            <a:off x="1041530" y="2446521"/>
            <a:ext cx="253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u="sng" dirty="0" smtClean="0"/>
              <a:t>DOS </a:t>
            </a:r>
            <a:r>
              <a:rPr lang="it-IT" u="sng" dirty="0" err="1" smtClean="0"/>
              <a:t>renormalization</a:t>
            </a:r>
            <a:endParaRPr lang="it-IT" u="sng" dirty="0"/>
          </a:p>
        </p:txBody>
      </p:sp>
      <p:sp>
        <p:nvSpPr>
          <p:cNvPr id="14" name="CasellaDiTesto 15"/>
          <p:cNvSpPr txBox="1"/>
          <p:nvPr/>
        </p:nvSpPr>
        <p:spPr>
          <a:xfrm>
            <a:off x="1058461" y="3964890"/>
            <a:ext cx="280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u="sng" dirty="0" smtClean="0"/>
              <a:t>R and G </a:t>
            </a:r>
            <a:r>
              <a:rPr lang="it-IT" u="sng" dirty="0" err="1" smtClean="0"/>
              <a:t>renormalization</a:t>
            </a:r>
            <a:endParaRPr lang="it-IT" u="sng" dirty="0"/>
          </a:p>
        </p:txBody>
      </p:sp>
      <p:pic>
        <p:nvPicPr>
          <p:cNvPr id="15" name="Immagine 14" descr="iv.png"/>
          <p:cNvPicPr>
            <a:picLocks noChangeAspect="1"/>
          </p:cNvPicPr>
          <p:nvPr/>
        </p:nvPicPr>
        <p:blipFill>
          <a:blip r:embed="rId7" cstate="print"/>
          <a:srcRect l="2942" t="11151" r="3753" b="3801"/>
          <a:stretch>
            <a:fillRect/>
          </a:stretch>
        </p:blipFill>
        <p:spPr>
          <a:xfrm>
            <a:off x="4007341" y="2262115"/>
            <a:ext cx="5030956" cy="35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AutoShape 2"/>
          <p:cNvSpPr>
            <a:spLocks noChangeArrowheads="1"/>
          </p:cNvSpPr>
          <p:nvPr/>
        </p:nvSpPr>
        <p:spPr bwMode="auto">
          <a:xfrm>
            <a:off x="0" y="-50800"/>
            <a:ext cx="9144000" cy="58102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831850" y="886652"/>
            <a:ext cx="76930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marL="342829" indent="-342829"/>
            <a:r>
              <a:rPr lang="en-US" dirty="0" err="1"/>
              <a:t>Multiscale</a:t>
            </a:r>
            <a:r>
              <a:rPr lang="en-US" dirty="0"/>
              <a:t>/</a:t>
            </a:r>
            <a:r>
              <a:rPr lang="en-US" dirty="0" err="1"/>
              <a:t>multiphysics</a:t>
            </a:r>
            <a:r>
              <a:rPr lang="en-US" dirty="0"/>
              <a:t> is requested for simulation of real modern electronic devices where electronics, optics, chemistry </a:t>
            </a:r>
            <a:r>
              <a:rPr lang="en-US" dirty="0" smtClean="0"/>
              <a:t>are </a:t>
            </a:r>
            <a:r>
              <a:rPr lang="en-US" dirty="0"/>
              <a:t>linked together </a:t>
            </a:r>
          </a:p>
          <a:p>
            <a:pPr marL="342829" indent="-342829"/>
            <a:r>
              <a:rPr lang="en-US" dirty="0"/>
              <a:t>We have seen the most important </a:t>
            </a:r>
            <a:r>
              <a:rPr lang="en-US" dirty="0" smtClean="0"/>
              <a:t> physical models implemented in  </a:t>
            </a:r>
            <a:r>
              <a:rPr lang="en-US" dirty="0" err="1" smtClean="0"/>
              <a:t>tiberCAD</a:t>
            </a:r>
            <a:endParaRPr lang="en-US" dirty="0"/>
          </a:p>
          <a:p>
            <a:pPr marL="342829" indent="-342829"/>
            <a:r>
              <a:rPr lang="en-US" dirty="0"/>
              <a:t>We have discussed the basics of how to couple atomistic and classical simulations</a:t>
            </a:r>
          </a:p>
          <a:p>
            <a:pPr marL="342829" indent="-342829"/>
            <a:r>
              <a:rPr lang="en-US" dirty="0"/>
              <a:t>Much effort is still needed to arrive at a true </a:t>
            </a:r>
            <a:r>
              <a:rPr lang="en-US" dirty="0" err="1"/>
              <a:t>multiscale</a:t>
            </a:r>
            <a:r>
              <a:rPr lang="en-US" dirty="0"/>
              <a:t> integration for transport simulations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1031151" y="3727873"/>
            <a:ext cx="7272338" cy="83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i="1" dirty="0"/>
              <a:t>Additional </a:t>
            </a:r>
            <a:r>
              <a:rPr lang="en-US" sz="2400" i="1" dirty="0" smtClean="0"/>
              <a:t>info about </a:t>
            </a:r>
            <a:r>
              <a:rPr lang="en-US" sz="2400" b="1" i="1" dirty="0" err="1" smtClean="0"/>
              <a:t>TiberCAD</a:t>
            </a:r>
            <a:r>
              <a:rPr lang="en-US" sz="2400" i="1" dirty="0"/>
              <a:t>: http://www.tibercad.org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902688" y="5659100"/>
            <a:ext cx="3154363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26000"/>
              </a:lnSpc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0000"/>
                </a:solidFill>
                <a:cs typeface="Times New Roman" pitchFamily="18" charset="0"/>
              </a:rPr>
              <a:t>info@tiberlab.com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56926" y="5244747"/>
            <a:ext cx="2936875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26000"/>
              </a:lnSpc>
              <a:buClr>
                <a:srgbClr val="CCCCFF"/>
              </a:buClr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0000"/>
                </a:solidFill>
                <a:cs typeface="Times New Roman" pitchFamily="18" charset="0"/>
              </a:rPr>
              <a:t>www.tiberlab.com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737876" y="4783100"/>
            <a:ext cx="7272338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i="1" dirty="0" smtClean="0"/>
              <a:t>Download </a:t>
            </a:r>
            <a:r>
              <a:rPr lang="en-US" sz="2400" b="1" i="1" u="sng" dirty="0" smtClean="0"/>
              <a:t>free trial version</a:t>
            </a:r>
            <a:r>
              <a:rPr lang="en-US" sz="2400" b="1" i="1" dirty="0" smtClean="0"/>
              <a:t>:</a:t>
            </a:r>
            <a:endParaRPr lang="en-US" sz="2400" b="1" i="1" dirty="0"/>
          </a:p>
        </p:txBody>
      </p:sp>
      <p:pic>
        <p:nvPicPr>
          <p:cNvPr id="8" name="Immagine 2" descr="tiberlab_orizzontal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323" y="5666543"/>
            <a:ext cx="2269892" cy="41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5" y="1335584"/>
            <a:ext cx="5199892" cy="38971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99029" y="689253"/>
            <a:ext cx="2807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3600" dirty="0" smtClean="0">
                <a:latin typeface="Algerian" panose="04020705040A02060702" pitchFamily="82" charset="0"/>
              </a:rPr>
              <a:t>ELBE</a:t>
            </a:r>
            <a:r>
              <a:rPr lang="it-IT" sz="3600" dirty="0" smtClean="0">
                <a:latin typeface="Broadway" panose="04040905080B02020502" pitchFamily="82" charset="0"/>
              </a:rPr>
              <a:t> LAB </a:t>
            </a:r>
            <a:r>
              <a:rPr lang="it-IT" sz="3600" dirty="0" smtClean="0">
                <a:latin typeface="+mn-lt"/>
              </a:rPr>
              <a:t>?</a:t>
            </a:r>
            <a:endParaRPr lang="it-IT" sz="3600" dirty="0">
              <a:latin typeface="+mn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465702" y="5301006"/>
            <a:ext cx="4782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6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o 78"/>
          <p:cNvGrpSpPr/>
          <p:nvPr/>
        </p:nvGrpSpPr>
        <p:grpSpPr>
          <a:xfrm>
            <a:off x="346194" y="1207396"/>
            <a:ext cx="2417454" cy="1714908"/>
            <a:chOff x="1130299" y="810157"/>
            <a:chExt cx="7145971" cy="5152493"/>
          </a:xfrm>
        </p:grpSpPr>
        <p:pic>
          <p:nvPicPr>
            <p:cNvPr id="77" name="Picture 2" descr="C:\Users\giuseppe\Desktop\Work\IWCE2010_paper\hemt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99" y="810157"/>
              <a:ext cx="7145971" cy="515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5" descr="gra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196" y="3768342"/>
              <a:ext cx="2155134" cy="124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3420695" y="22675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smtClean="0">
                <a:solidFill>
                  <a:schemeClr val="tx1"/>
                </a:solidFill>
              </a:rPr>
              <a:t>DSSC/OPV </a:t>
            </a:r>
            <a:r>
              <a:rPr lang="it-IT" sz="1400" b="1" dirty="0" err="1" smtClean="0">
                <a:solidFill>
                  <a:schemeClr val="tx1"/>
                </a:solidFill>
              </a:rPr>
              <a:t>module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Applications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3" y="571126"/>
            <a:ext cx="2114698" cy="148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Documents\Dati\Francesco\Fisica\Dottorato\Articoli\organico\Org_Electron\Rev2\Graphical_abstrac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1" y="896167"/>
            <a:ext cx="3529137" cy="18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281308" y="634458"/>
            <a:ext cx="430237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Charge</a:t>
            </a:r>
            <a:r>
              <a:rPr lang="it-IT" sz="1400" b="1" dirty="0" smtClean="0">
                <a:cs typeface="Times New Roman" pitchFamily="18" charset="0"/>
              </a:rPr>
              <a:t> </a:t>
            </a:r>
            <a:r>
              <a:rPr lang="it-IT" sz="1400" b="1" dirty="0" err="1" smtClean="0">
                <a:cs typeface="Times New Roman" pitchFamily="18" charset="0"/>
              </a:rPr>
              <a:t>transport</a:t>
            </a:r>
            <a:r>
              <a:rPr lang="it-IT" sz="1400" b="1" dirty="0" smtClean="0">
                <a:cs typeface="Times New Roman" pitchFamily="18" charset="0"/>
              </a:rPr>
              <a:t> in </a:t>
            </a:r>
            <a:r>
              <a:rPr lang="it-IT" sz="1400" b="1" dirty="0" err="1" smtClean="0">
                <a:cs typeface="Times New Roman" pitchFamily="18" charset="0"/>
              </a:rPr>
              <a:t>organic</a:t>
            </a:r>
            <a:r>
              <a:rPr lang="it-IT" sz="1400" b="1" dirty="0" smtClean="0">
                <a:cs typeface="Times New Roman" pitchFamily="18" charset="0"/>
              </a:rPr>
              <a:t> </a:t>
            </a:r>
            <a:r>
              <a:rPr lang="it-IT" sz="1400" b="1" dirty="0" err="1" smtClean="0">
                <a:cs typeface="Times New Roman" pitchFamily="18" charset="0"/>
              </a:rPr>
              <a:t>semiconductors</a:t>
            </a:r>
            <a:endParaRPr lang="it-IT" sz="1400" dirty="0"/>
          </a:p>
        </p:txBody>
      </p:sp>
      <p:pic>
        <p:nvPicPr>
          <p:cNvPr id="10" name="Picture 3" descr="C:\Users\User\Documents\Dati\Francesco\Fisica\Dottorato\Articoli\NPs\Rev2\Graphical_abstrac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5"/>
          <a:stretch/>
        </p:blipFill>
        <p:spPr bwMode="auto">
          <a:xfrm>
            <a:off x="6140947" y="2922304"/>
            <a:ext cx="2732173" cy="1398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6140947" y="2656557"/>
            <a:ext cx="1289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Memristors</a:t>
            </a:r>
            <a:endParaRPr lang="it-IT" sz="1400" dirty="0"/>
          </a:p>
        </p:txBody>
      </p:sp>
      <p:grpSp>
        <p:nvGrpSpPr>
          <p:cNvPr id="12" name="Gruppo 11"/>
          <p:cNvGrpSpPr/>
          <p:nvPr/>
        </p:nvGrpSpPr>
        <p:grpSpPr>
          <a:xfrm>
            <a:off x="998954" y="4723102"/>
            <a:ext cx="2518946" cy="1676795"/>
            <a:chOff x="1405714" y="992454"/>
            <a:chExt cx="6496335" cy="5096557"/>
          </a:xfrm>
        </p:grpSpPr>
        <p:pic>
          <p:nvPicPr>
            <p:cNvPr id="13" name="Picture 2" descr="band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" t="12228" r="18231" b="4723"/>
            <a:stretch/>
          </p:blipFill>
          <p:spPr bwMode="auto">
            <a:xfrm>
              <a:off x="1405714" y="992454"/>
              <a:ext cx="6496335" cy="509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splosione 1 13"/>
            <p:cNvSpPr/>
            <p:nvPr/>
          </p:nvSpPr>
          <p:spPr bwMode="auto">
            <a:xfrm>
              <a:off x="3903261" y="3398292"/>
              <a:ext cx="300250" cy="341194"/>
            </a:xfrm>
            <a:prstGeom prst="irregularSeal1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ccia in giù 14"/>
            <p:cNvSpPr/>
            <p:nvPr/>
          </p:nvSpPr>
          <p:spPr bwMode="auto">
            <a:xfrm>
              <a:off x="3903261" y="2715904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ccia a destra 15"/>
            <p:cNvSpPr/>
            <p:nvPr/>
          </p:nvSpPr>
          <p:spPr bwMode="auto">
            <a:xfrm>
              <a:off x="3398292" y="2033516"/>
              <a:ext cx="614150" cy="327546"/>
            </a:xfrm>
            <a:prstGeom prst="rightArrow">
              <a:avLst/>
            </a:prstGeom>
            <a:solidFill>
              <a:srgbClr val="000099">
                <a:alpha val="49000"/>
              </a:srgbClr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ccia a destra 16"/>
            <p:cNvSpPr/>
            <p:nvPr/>
          </p:nvSpPr>
          <p:spPr bwMode="auto">
            <a:xfrm flipH="1">
              <a:off x="5349922" y="4713027"/>
              <a:ext cx="725606" cy="327546"/>
            </a:xfrm>
            <a:prstGeom prst="rightArrow">
              <a:avLst/>
            </a:prstGeom>
            <a:solidFill>
              <a:srgbClr val="FF0000">
                <a:alpha val="49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ccia in giù 17"/>
            <p:cNvSpPr/>
            <p:nvPr/>
          </p:nvSpPr>
          <p:spPr bwMode="auto">
            <a:xfrm flipV="1">
              <a:off x="3862317" y="3739486"/>
              <a:ext cx="300250" cy="709684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ccia in giù 18"/>
            <p:cNvSpPr/>
            <p:nvPr/>
          </p:nvSpPr>
          <p:spPr bwMode="auto">
            <a:xfrm rot="12000000">
              <a:off x="4158854" y="1538378"/>
              <a:ext cx="154865" cy="1058788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ccia in giù 19"/>
            <p:cNvSpPr/>
            <p:nvPr/>
          </p:nvSpPr>
          <p:spPr bwMode="auto">
            <a:xfrm rot="-1800000">
              <a:off x="5500424" y="2632502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ccia in giù 20"/>
            <p:cNvSpPr/>
            <p:nvPr/>
          </p:nvSpPr>
          <p:spPr bwMode="auto">
            <a:xfrm rot="-1200000" flipV="1">
              <a:off x="5960511" y="3657786"/>
              <a:ext cx="322438" cy="985419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Connettore 1 21"/>
            <p:cNvCxnSpPr/>
            <p:nvPr/>
          </p:nvCxnSpPr>
          <p:spPr bwMode="auto">
            <a:xfrm>
              <a:off x="5712725" y="3512947"/>
              <a:ext cx="351427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Esplosione 1 22"/>
            <p:cNvSpPr/>
            <p:nvPr/>
          </p:nvSpPr>
          <p:spPr bwMode="auto">
            <a:xfrm>
              <a:off x="5775278" y="3335589"/>
              <a:ext cx="300250" cy="341194"/>
            </a:xfrm>
            <a:prstGeom prst="irregularSeal1">
              <a:avLst/>
            </a:prstGeom>
            <a:solidFill>
              <a:srgbClr val="FFC000">
                <a:alpha val="31000"/>
              </a:srgbClr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reccia in giù 23"/>
            <p:cNvSpPr/>
            <p:nvPr/>
          </p:nvSpPr>
          <p:spPr bwMode="auto">
            <a:xfrm>
              <a:off x="4901822" y="2772071"/>
              <a:ext cx="300250" cy="904712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ccia in giù 24"/>
            <p:cNvSpPr/>
            <p:nvPr/>
          </p:nvSpPr>
          <p:spPr bwMode="auto">
            <a:xfrm flipV="1">
              <a:off x="4888174" y="3627976"/>
              <a:ext cx="300250" cy="877361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igura a mano libera 25"/>
            <p:cNvSpPr/>
            <p:nvPr/>
          </p:nvSpPr>
          <p:spPr>
            <a:xfrm rot="-2400000">
              <a:off x="4831982" y="2714256"/>
              <a:ext cx="2623792" cy="327589"/>
            </a:xfrm>
            <a:custGeom>
              <a:avLst/>
              <a:gdLst>
                <a:gd name="connsiteX0" fmla="*/ 0 w 2415654"/>
                <a:gd name="connsiteY0" fmla="*/ 0 h 327575"/>
                <a:gd name="connsiteX1" fmla="*/ 232012 w 2415654"/>
                <a:gd name="connsiteY1" fmla="*/ 272955 h 327575"/>
                <a:gd name="connsiteX2" fmla="*/ 395786 w 2415654"/>
                <a:gd name="connsiteY2" fmla="*/ 68239 h 327575"/>
                <a:gd name="connsiteX3" fmla="*/ 573206 w 2415654"/>
                <a:gd name="connsiteY3" fmla="*/ 245659 h 327575"/>
                <a:gd name="connsiteX4" fmla="*/ 723332 w 2415654"/>
                <a:gd name="connsiteY4" fmla="*/ 68239 h 327575"/>
                <a:gd name="connsiteX5" fmla="*/ 914400 w 2415654"/>
                <a:gd name="connsiteY5" fmla="*/ 272955 h 327575"/>
                <a:gd name="connsiteX6" fmla="*/ 1078174 w 2415654"/>
                <a:gd name="connsiteY6" fmla="*/ 68239 h 327575"/>
                <a:gd name="connsiteX7" fmla="*/ 1241947 w 2415654"/>
                <a:gd name="connsiteY7" fmla="*/ 259307 h 327575"/>
                <a:gd name="connsiteX8" fmla="*/ 1419368 w 2415654"/>
                <a:gd name="connsiteY8" fmla="*/ 40943 h 327575"/>
                <a:gd name="connsiteX9" fmla="*/ 1610436 w 2415654"/>
                <a:gd name="connsiteY9" fmla="*/ 286603 h 327575"/>
                <a:gd name="connsiteX10" fmla="*/ 1733266 w 2415654"/>
                <a:gd name="connsiteY10" fmla="*/ 68239 h 327575"/>
                <a:gd name="connsiteX11" fmla="*/ 1897039 w 2415654"/>
                <a:gd name="connsiteY11" fmla="*/ 259307 h 327575"/>
                <a:gd name="connsiteX12" fmla="*/ 2047165 w 2415654"/>
                <a:gd name="connsiteY12" fmla="*/ 54591 h 327575"/>
                <a:gd name="connsiteX13" fmla="*/ 2224586 w 2415654"/>
                <a:gd name="connsiteY13" fmla="*/ 327546 h 327575"/>
                <a:gd name="connsiteX14" fmla="*/ 2415654 w 2415654"/>
                <a:gd name="connsiteY14" fmla="*/ 68239 h 327575"/>
                <a:gd name="connsiteX0" fmla="*/ 0 w 2616339"/>
                <a:gd name="connsiteY0" fmla="*/ 0 h 329804"/>
                <a:gd name="connsiteX1" fmla="*/ 232012 w 2616339"/>
                <a:gd name="connsiteY1" fmla="*/ 272955 h 329804"/>
                <a:gd name="connsiteX2" fmla="*/ 395786 w 2616339"/>
                <a:gd name="connsiteY2" fmla="*/ 68239 h 329804"/>
                <a:gd name="connsiteX3" fmla="*/ 573206 w 2616339"/>
                <a:gd name="connsiteY3" fmla="*/ 245659 h 329804"/>
                <a:gd name="connsiteX4" fmla="*/ 723332 w 2616339"/>
                <a:gd name="connsiteY4" fmla="*/ 68239 h 329804"/>
                <a:gd name="connsiteX5" fmla="*/ 914400 w 2616339"/>
                <a:gd name="connsiteY5" fmla="*/ 272955 h 329804"/>
                <a:gd name="connsiteX6" fmla="*/ 1078174 w 2616339"/>
                <a:gd name="connsiteY6" fmla="*/ 68239 h 329804"/>
                <a:gd name="connsiteX7" fmla="*/ 1241947 w 2616339"/>
                <a:gd name="connsiteY7" fmla="*/ 259307 h 329804"/>
                <a:gd name="connsiteX8" fmla="*/ 1419368 w 2616339"/>
                <a:gd name="connsiteY8" fmla="*/ 40943 h 329804"/>
                <a:gd name="connsiteX9" fmla="*/ 1610436 w 2616339"/>
                <a:gd name="connsiteY9" fmla="*/ 286603 h 329804"/>
                <a:gd name="connsiteX10" fmla="*/ 1733266 w 2616339"/>
                <a:gd name="connsiteY10" fmla="*/ 68239 h 329804"/>
                <a:gd name="connsiteX11" fmla="*/ 1897039 w 2616339"/>
                <a:gd name="connsiteY11" fmla="*/ 259307 h 329804"/>
                <a:gd name="connsiteX12" fmla="*/ 2047165 w 2616339"/>
                <a:gd name="connsiteY12" fmla="*/ 54591 h 329804"/>
                <a:gd name="connsiteX13" fmla="*/ 2224586 w 2616339"/>
                <a:gd name="connsiteY13" fmla="*/ 327546 h 329804"/>
                <a:gd name="connsiteX14" fmla="*/ 2616339 w 2616339"/>
                <a:gd name="connsiteY14" fmla="*/ 147555 h 329804"/>
                <a:gd name="connsiteX0" fmla="*/ 0 w 2616339"/>
                <a:gd name="connsiteY0" fmla="*/ 0 h 327682"/>
                <a:gd name="connsiteX1" fmla="*/ 232012 w 2616339"/>
                <a:gd name="connsiteY1" fmla="*/ 272955 h 327682"/>
                <a:gd name="connsiteX2" fmla="*/ 395786 w 2616339"/>
                <a:gd name="connsiteY2" fmla="*/ 68239 h 327682"/>
                <a:gd name="connsiteX3" fmla="*/ 573206 w 2616339"/>
                <a:gd name="connsiteY3" fmla="*/ 245659 h 327682"/>
                <a:gd name="connsiteX4" fmla="*/ 723332 w 2616339"/>
                <a:gd name="connsiteY4" fmla="*/ 68239 h 327682"/>
                <a:gd name="connsiteX5" fmla="*/ 914400 w 2616339"/>
                <a:gd name="connsiteY5" fmla="*/ 272955 h 327682"/>
                <a:gd name="connsiteX6" fmla="*/ 1078174 w 2616339"/>
                <a:gd name="connsiteY6" fmla="*/ 68239 h 327682"/>
                <a:gd name="connsiteX7" fmla="*/ 1241947 w 2616339"/>
                <a:gd name="connsiteY7" fmla="*/ 259307 h 327682"/>
                <a:gd name="connsiteX8" fmla="*/ 1419368 w 2616339"/>
                <a:gd name="connsiteY8" fmla="*/ 40943 h 327682"/>
                <a:gd name="connsiteX9" fmla="*/ 1610436 w 2616339"/>
                <a:gd name="connsiteY9" fmla="*/ 286603 h 327682"/>
                <a:gd name="connsiteX10" fmla="*/ 1733266 w 2616339"/>
                <a:gd name="connsiteY10" fmla="*/ 68239 h 327682"/>
                <a:gd name="connsiteX11" fmla="*/ 1897039 w 2616339"/>
                <a:gd name="connsiteY11" fmla="*/ 259307 h 327682"/>
                <a:gd name="connsiteX12" fmla="*/ 2047165 w 2616339"/>
                <a:gd name="connsiteY12" fmla="*/ 54591 h 327682"/>
                <a:gd name="connsiteX13" fmla="*/ 2224586 w 2616339"/>
                <a:gd name="connsiteY13" fmla="*/ 327546 h 327682"/>
                <a:gd name="connsiteX14" fmla="*/ 2455578 w 2616339"/>
                <a:gd name="connsiteY14" fmla="*/ 92259 h 327682"/>
                <a:gd name="connsiteX15" fmla="*/ 2616339 w 2616339"/>
                <a:gd name="connsiteY15" fmla="*/ 147555 h 327682"/>
                <a:gd name="connsiteX0" fmla="*/ 0 w 2616339"/>
                <a:gd name="connsiteY0" fmla="*/ 0 h 327589"/>
                <a:gd name="connsiteX1" fmla="*/ 232012 w 2616339"/>
                <a:gd name="connsiteY1" fmla="*/ 272955 h 327589"/>
                <a:gd name="connsiteX2" fmla="*/ 395786 w 2616339"/>
                <a:gd name="connsiteY2" fmla="*/ 68239 h 327589"/>
                <a:gd name="connsiteX3" fmla="*/ 573206 w 2616339"/>
                <a:gd name="connsiteY3" fmla="*/ 245659 h 327589"/>
                <a:gd name="connsiteX4" fmla="*/ 723332 w 2616339"/>
                <a:gd name="connsiteY4" fmla="*/ 68239 h 327589"/>
                <a:gd name="connsiteX5" fmla="*/ 914400 w 2616339"/>
                <a:gd name="connsiteY5" fmla="*/ 272955 h 327589"/>
                <a:gd name="connsiteX6" fmla="*/ 1078174 w 2616339"/>
                <a:gd name="connsiteY6" fmla="*/ 68239 h 327589"/>
                <a:gd name="connsiteX7" fmla="*/ 1241947 w 2616339"/>
                <a:gd name="connsiteY7" fmla="*/ 259307 h 327589"/>
                <a:gd name="connsiteX8" fmla="*/ 1419368 w 2616339"/>
                <a:gd name="connsiteY8" fmla="*/ 40943 h 327589"/>
                <a:gd name="connsiteX9" fmla="*/ 1610436 w 2616339"/>
                <a:gd name="connsiteY9" fmla="*/ 286603 h 327589"/>
                <a:gd name="connsiteX10" fmla="*/ 1733266 w 2616339"/>
                <a:gd name="connsiteY10" fmla="*/ 68239 h 327589"/>
                <a:gd name="connsiteX11" fmla="*/ 1897039 w 2616339"/>
                <a:gd name="connsiteY11" fmla="*/ 259307 h 327589"/>
                <a:gd name="connsiteX12" fmla="*/ 2047165 w 2616339"/>
                <a:gd name="connsiteY12" fmla="*/ 54591 h 327589"/>
                <a:gd name="connsiteX13" fmla="*/ 2224586 w 2616339"/>
                <a:gd name="connsiteY13" fmla="*/ 327546 h 327589"/>
                <a:gd name="connsiteX14" fmla="*/ 2415441 w 2616339"/>
                <a:gd name="connsiteY14" fmla="*/ 76397 h 327589"/>
                <a:gd name="connsiteX15" fmla="*/ 2616339 w 2616339"/>
                <a:gd name="connsiteY15" fmla="*/ 147555 h 327589"/>
                <a:gd name="connsiteX0" fmla="*/ 0 w 2623792"/>
                <a:gd name="connsiteY0" fmla="*/ 0 h 327589"/>
                <a:gd name="connsiteX1" fmla="*/ 232012 w 2623792"/>
                <a:gd name="connsiteY1" fmla="*/ 272955 h 327589"/>
                <a:gd name="connsiteX2" fmla="*/ 395786 w 2623792"/>
                <a:gd name="connsiteY2" fmla="*/ 68239 h 327589"/>
                <a:gd name="connsiteX3" fmla="*/ 573206 w 2623792"/>
                <a:gd name="connsiteY3" fmla="*/ 245659 h 327589"/>
                <a:gd name="connsiteX4" fmla="*/ 723332 w 2623792"/>
                <a:gd name="connsiteY4" fmla="*/ 68239 h 327589"/>
                <a:gd name="connsiteX5" fmla="*/ 914400 w 2623792"/>
                <a:gd name="connsiteY5" fmla="*/ 272955 h 327589"/>
                <a:gd name="connsiteX6" fmla="*/ 1078174 w 2623792"/>
                <a:gd name="connsiteY6" fmla="*/ 68239 h 327589"/>
                <a:gd name="connsiteX7" fmla="*/ 1241947 w 2623792"/>
                <a:gd name="connsiteY7" fmla="*/ 259307 h 327589"/>
                <a:gd name="connsiteX8" fmla="*/ 1419368 w 2623792"/>
                <a:gd name="connsiteY8" fmla="*/ 40943 h 327589"/>
                <a:gd name="connsiteX9" fmla="*/ 1610436 w 2623792"/>
                <a:gd name="connsiteY9" fmla="*/ 286603 h 327589"/>
                <a:gd name="connsiteX10" fmla="*/ 1733266 w 2623792"/>
                <a:gd name="connsiteY10" fmla="*/ 68239 h 327589"/>
                <a:gd name="connsiteX11" fmla="*/ 1897039 w 2623792"/>
                <a:gd name="connsiteY11" fmla="*/ 259307 h 327589"/>
                <a:gd name="connsiteX12" fmla="*/ 2047165 w 2623792"/>
                <a:gd name="connsiteY12" fmla="*/ 54591 h 327589"/>
                <a:gd name="connsiteX13" fmla="*/ 2224586 w 2623792"/>
                <a:gd name="connsiteY13" fmla="*/ 327546 h 327589"/>
                <a:gd name="connsiteX14" fmla="*/ 2415441 w 2623792"/>
                <a:gd name="connsiteY14" fmla="*/ 76397 h 327589"/>
                <a:gd name="connsiteX15" fmla="*/ 2623792 w 2623792"/>
                <a:gd name="connsiteY15" fmla="*/ 11280 h 3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23792" h="327589">
                  <a:moveTo>
                    <a:pt x="0" y="0"/>
                  </a:moveTo>
                  <a:cubicBezTo>
                    <a:pt x="83024" y="130791"/>
                    <a:pt x="166048" y="261582"/>
                    <a:pt x="232012" y="272955"/>
                  </a:cubicBezTo>
                  <a:cubicBezTo>
                    <a:pt x="297976" y="284328"/>
                    <a:pt x="338920" y="72788"/>
                    <a:pt x="395786" y="68239"/>
                  </a:cubicBezTo>
                  <a:cubicBezTo>
                    <a:pt x="452652" y="63690"/>
                    <a:pt x="518615" y="245659"/>
                    <a:pt x="573206" y="245659"/>
                  </a:cubicBezTo>
                  <a:cubicBezTo>
                    <a:pt x="627797" y="245659"/>
                    <a:pt x="666466" y="63690"/>
                    <a:pt x="723332" y="68239"/>
                  </a:cubicBezTo>
                  <a:cubicBezTo>
                    <a:pt x="780198" y="72788"/>
                    <a:pt x="855260" y="272955"/>
                    <a:pt x="914400" y="272955"/>
                  </a:cubicBezTo>
                  <a:cubicBezTo>
                    <a:pt x="973540" y="272955"/>
                    <a:pt x="1023583" y="70514"/>
                    <a:pt x="1078174" y="68239"/>
                  </a:cubicBezTo>
                  <a:cubicBezTo>
                    <a:pt x="1132765" y="65964"/>
                    <a:pt x="1185081" y="263856"/>
                    <a:pt x="1241947" y="259307"/>
                  </a:cubicBezTo>
                  <a:cubicBezTo>
                    <a:pt x="1298813" y="254758"/>
                    <a:pt x="1357953" y="36394"/>
                    <a:pt x="1419368" y="40943"/>
                  </a:cubicBezTo>
                  <a:cubicBezTo>
                    <a:pt x="1480783" y="45492"/>
                    <a:pt x="1558120" y="282054"/>
                    <a:pt x="1610436" y="286603"/>
                  </a:cubicBezTo>
                  <a:cubicBezTo>
                    <a:pt x="1662752" y="291152"/>
                    <a:pt x="1685499" y="72788"/>
                    <a:pt x="1733266" y="68239"/>
                  </a:cubicBezTo>
                  <a:cubicBezTo>
                    <a:pt x="1781033" y="63690"/>
                    <a:pt x="1844723" y="261582"/>
                    <a:pt x="1897039" y="259307"/>
                  </a:cubicBezTo>
                  <a:cubicBezTo>
                    <a:pt x="1949355" y="257032"/>
                    <a:pt x="1992574" y="43218"/>
                    <a:pt x="2047165" y="54591"/>
                  </a:cubicBezTo>
                  <a:cubicBezTo>
                    <a:pt x="2101756" y="65964"/>
                    <a:pt x="2163207" y="323912"/>
                    <a:pt x="2224586" y="327546"/>
                  </a:cubicBezTo>
                  <a:cubicBezTo>
                    <a:pt x="2285965" y="331180"/>
                    <a:pt x="2350149" y="106395"/>
                    <a:pt x="2415441" y="76397"/>
                  </a:cubicBezTo>
                  <a:cubicBezTo>
                    <a:pt x="2480733" y="46399"/>
                    <a:pt x="2598340" y="35852"/>
                    <a:pt x="2623792" y="11280"/>
                  </a:cubicBezTo>
                </a:path>
              </a:pathLst>
            </a:custGeom>
            <a:ln w="22225">
              <a:solidFill>
                <a:srgbClr val="00CC00"/>
              </a:solidFill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724652" y="4526275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Inorganic</a:t>
            </a:r>
            <a:r>
              <a:rPr lang="it-IT" sz="1400" b="1" dirty="0" smtClean="0">
                <a:solidFill>
                  <a:schemeClr val="tx1"/>
                </a:solidFill>
              </a:rPr>
              <a:t> LED (</a:t>
            </a:r>
            <a:r>
              <a:rPr lang="it-IT" sz="1400" b="1" dirty="0" err="1" smtClean="0">
                <a:solidFill>
                  <a:schemeClr val="tx1"/>
                </a:solidFill>
              </a:rPr>
              <a:t>InGaN</a:t>
            </a:r>
            <a:r>
              <a:rPr lang="it-IT" sz="1400" b="1" dirty="0" smtClean="0">
                <a:solidFill>
                  <a:schemeClr val="tx1"/>
                </a:solidFill>
              </a:rPr>
              <a:t>)</a:t>
            </a:r>
            <a:endParaRPr lang="it-IT" sz="1400" b="1" dirty="0">
              <a:solidFill>
                <a:schemeClr val="tx1"/>
              </a:solidFill>
            </a:endParaRPr>
          </a:p>
        </p:txBody>
      </p:sp>
      <p:pic>
        <p:nvPicPr>
          <p:cNvPr id="30" name="Immagine 4" descr="led_geometry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823" y="2717130"/>
            <a:ext cx="1118751" cy="175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magine 30" descr="strained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9" t="6139" r="3280" b="3415"/>
          <a:stretch>
            <a:fillRect/>
          </a:stretch>
        </p:blipFill>
        <p:spPr>
          <a:xfrm>
            <a:off x="1616098" y="3772351"/>
            <a:ext cx="1348589" cy="703683"/>
          </a:xfrm>
          <a:prstGeom prst="rect">
            <a:avLst/>
          </a:prstGeom>
        </p:spPr>
      </p:pic>
      <p:cxnSp>
        <p:nvCxnSpPr>
          <p:cNvPr id="32" name="Connettore 1 7"/>
          <p:cNvCxnSpPr>
            <a:cxnSpLocks noChangeShapeType="1"/>
          </p:cNvCxnSpPr>
          <p:nvPr/>
        </p:nvCxnSpPr>
        <p:spPr bwMode="auto">
          <a:xfrm flipV="1">
            <a:off x="1458086" y="3877661"/>
            <a:ext cx="198329" cy="18267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3" name="Connettore 1 9"/>
          <p:cNvCxnSpPr>
            <a:cxnSpLocks noChangeShapeType="1"/>
          </p:cNvCxnSpPr>
          <p:nvPr/>
        </p:nvCxnSpPr>
        <p:spPr bwMode="auto">
          <a:xfrm>
            <a:off x="1404977" y="4138959"/>
            <a:ext cx="234572" cy="1685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6" name="Immagine 3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72" y="4963045"/>
            <a:ext cx="1684608" cy="1174176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2164"/>
            <a:ext cx="2377232" cy="9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t="20790" r="29987" b="24511"/>
          <a:stretch/>
        </p:blipFill>
        <p:spPr>
          <a:xfrm>
            <a:off x="3497540" y="2731208"/>
            <a:ext cx="1582858" cy="1428064"/>
          </a:xfrm>
          <a:prstGeom prst="rect">
            <a:avLst/>
          </a:prstGeom>
        </p:spPr>
      </p:pic>
      <p:sp>
        <p:nvSpPr>
          <p:cNvPr id="59" name="CasellaDiTesto 58"/>
          <p:cNvSpPr txBox="1"/>
          <p:nvPr/>
        </p:nvSpPr>
        <p:spPr>
          <a:xfrm>
            <a:off x="4570173" y="5074773"/>
            <a:ext cx="14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smtClean="0">
                <a:solidFill>
                  <a:schemeClr val="tx1"/>
                </a:solidFill>
              </a:rPr>
              <a:t>Quantum </a:t>
            </a:r>
            <a:r>
              <a:rPr lang="it-IT" sz="1400" b="1" dirty="0" err="1" smtClean="0">
                <a:solidFill>
                  <a:schemeClr val="tx1"/>
                </a:solidFill>
              </a:rPr>
              <a:t>DOTs</a:t>
            </a:r>
            <a:endParaRPr lang="it-IT" sz="1400" b="1" dirty="0">
              <a:solidFill>
                <a:schemeClr val="tx1"/>
              </a:solidFill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6140947" y="4680560"/>
            <a:ext cx="982300" cy="704496"/>
            <a:chOff x="7315201" y="25083278"/>
            <a:chExt cx="4157029" cy="2863072"/>
          </a:xfrm>
        </p:grpSpPr>
        <p:sp>
          <p:nvSpPr>
            <p:cNvPr id="62" name="Rettangolo 61"/>
            <p:cNvSpPr/>
            <p:nvPr/>
          </p:nvSpPr>
          <p:spPr>
            <a:xfrm>
              <a:off x="7315201" y="27432000"/>
              <a:ext cx="3653246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7315202" y="25083278"/>
              <a:ext cx="3653246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7315201" y="25563216"/>
              <a:ext cx="3653246" cy="18687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Figura a mano libera 64"/>
            <p:cNvSpPr/>
            <p:nvPr/>
          </p:nvSpPr>
          <p:spPr>
            <a:xfrm>
              <a:off x="8763000" y="25563216"/>
              <a:ext cx="672202" cy="1856084"/>
            </a:xfrm>
            <a:custGeom>
              <a:avLst/>
              <a:gdLst>
                <a:gd name="connsiteX0" fmla="*/ 0 w 565150"/>
                <a:gd name="connsiteY0" fmla="*/ 1809750 h 1809750"/>
                <a:gd name="connsiteX1" fmla="*/ 12700 w 565150"/>
                <a:gd name="connsiteY1" fmla="*/ 1778000 h 1809750"/>
                <a:gd name="connsiteX2" fmla="*/ 19050 w 565150"/>
                <a:gd name="connsiteY2" fmla="*/ 1758950 h 1809750"/>
                <a:gd name="connsiteX3" fmla="*/ 38100 w 565150"/>
                <a:gd name="connsiteY3" fmla="*/ 1746250 h 1809750"/>
                <a:gd name="connsiteX4" fmla="*/ 57150 w 565150"/>
                <a:gd name="connsiteY4" fmla="*/ 1708150 h 1809750"/>
                <a:gd name="connsiteX5" fmla="*/ 69850 w 565150"/>
                <a:gd name="connsiteY5" fmla="*/ 1689100 h 1809750"/>
                <a:gd name="connsiteX6" fmla="*/ 88900 w 565150"/>
                <a:gd name="connsiteY6" fmla="*/ 1651000 h 1809750"/>
                <a:gd name="connsiteX7" fmla="*/ 107950 w 565150"/>
                <a:gd name="connsiteY7" fmla="*/ 1638300 h 1809750"/>
                <a:gd name="connsiteX8" fmla="*/ 120650 w 565150"/>
                <a:gd name="connsiteY8" fmla="*/ 1600200 h 1809750"/>
                <a:gd name="connsiteX9" fmla="*/ 127000 w 565150"/>
                <a:gd name="connsiteY9" fmla="*/ 1581150 h 1809750"/>
                <a:gd name="connsiteX10" fmla="*/ 139700 w 565150"/>
                <a:gd name="connsiteY10" fmla="*/ 1536700 h 1809750"/>
                <a:gd name="connsiteX11" fmla="*/ 152400 w 565150"/>
                <a:gd name="connsiteY11" fmla="*/ 1492250 h 1809750"/>
                <a:gd name="connsiteX12" fmla="*/ 184150 w 565150"/>
                <a:gd name="connsiteY12" fmla="*/ 1447800 h 1809750"/>
                <a:gd name="connsiteX13" fmla="*/ 203200 w 565150"/>
                <a:gd name="connsiteY13" fmla="*/ 1428750 h 1809750"/>
                <a:gd name="connsiteX14" fmla="*/ 222250 w 565150"/>
                <a:gd name="connsiteY14" fmla="*/ 1422400 h 1809750"/>
                <a:gd name="connsiteX15" fmla="*/ 247650 w 565150"/>
                <a:gd name="connsiteY15" fmla="*/ 1384300 h 1809750"/>
                <a:gd name="connsiteX16" fmla="*/ 266700 w 565150"/>
                <a:gd name="connsiteY16" fmla="*/ 1339850 h 1809750"/>
                <a:gd name="connsiteX17" fmla="*/ 273050 w 565150"/>
                <a:gd name="connsiteY17" fmla="*/ 1320800 h 1809750"/>
                <a:gd name="connsiteX18" fmla="*/ 311150 w 565150"/>
                <a:gd name="connsiteY18" fmla="*/ 1282700 h 1809750"/>
                <a:gd name="connsiteX19" fmla="*/ 323850 w 565150"/>
                <a:gd name="connsiteY19" fmla="*/ 1263650 h 1809750"/>
                <a:gd name="connsiteX20" fmla="*/ 330200 w 565150"/>
                <a:gd name="connsiteY20" fmla="*/ 1238250 h 1809750"/>
                <a:gd name="connsiteX21" fmla="*/ 342900 w 565150"/>
                <a:gd name="connsiteY21" fmla="*/ 1187450 h 1809750"/>
                <a:gd name="connsiteX22" fmla="*/ 349250 w 565150"/>
                <a:gd name="connsiteY22" fmla="*/ 1130300 h 1809750"/>
                <a:gd name="connsiteX23" fmla="*/ 355600 w 565150"/>
                <a:gd name="connsiteY23" fmla="*/ 1079500 h 1809750"/>
                <a:gd name="connsiteX24" fmla="*/ 349250 w 565150"/>
                <a:gd name="connsiteY24" fmla="*/ 577850 h 1809750"/>
                <a:gd name="connsiteX25" fmla="*/ 330200 w 565150"/>
                <a:gd name="connsiteY25" fmla="*/ 552450 h 1809750"/>
                <a:gd name="connsiteX26" fmla="*/ 304800 w 565150"/>
                <a:gd name="connsiteY26" fmla="*/ 514350 h 1809750"/>
                <a:gd name="connsiteX27" fmla="*/ 298450 w 565150"/>
                <a:gd name="connsiteY27" fmla="*/ 450850 h 1809750"/>
                <a:gd name="connsiteX28" fmla="*/ 292100 w 565150"/>
                <a:gd name="connsiteY28" fmla="*/ 254000 h 1809750"/>
                <a:gd name="connsiteX29" fmla="*/ 279400 w 565150"/>
                <a:gd name="connsiteY29" fmla="*/ 234950 h 1809750"/>
                <a:gd name="connsiteX30" fmla="*/ 254000 w 565150"/>
                <a:gd name="connsiteY30" fmla="*/ 228600 h 1809750"/>
                <a:gd name="connsiteX31" fmla="*/ 247650 w 565150"/>
                <a:gd name="connsiteY31" fmla="*/ 209550 h 1809750"/>
                <a:gd name="connsiteX32" fmla="*/ 260350 w 565150"/>
                <a:gd name="connsiteY32" fmla="*/ 0 h 1809750"/>
                <a:gd name="connsiteX33" fmla="*/ 266700 w 565150"/>
                <a:gd name="connsiteY33" fmla="*/ 120650 h 1809750"/>
                <a:gd name="connsiteX34" fmla="*/ 279400 w 565150"/>
                <a:gd name="connsiteY34" fmla="*/ 165100 h 1809750"/>
                <a:gd name="connsiteX35" fmla="*/ 285750 w 565150"/>
                <a:gd name="connsiteY35" fmla="*/ 190500 h 1809750"/>
                <a:gd name="connsiteX36" fmla="*/ 304800 w 565150"/>
                <a:gd name="connsiteY36" fmla="*/ 209550 h 1809750"/>
                <a:gd name="connsiteX37" fmla="*/ 349250 w 565150"/>
                <a:gd name="connsiteY37" fmla="*/ 228600 h 1809750"/>
                <a:gd name="connsiteX38" fmla="*/ 355600 w 565150"/>
                <a:gd name="connsiteY38" fmla="*/ 247650 h 1809750"/>
                <a:gd name="connsiteX39" fmla="*/ 368300 w 565150"/>
                <a:gd name="connsiteY39" fmla="*/ 266700 h 1809750"/>
                <a:gd name="connsiteX40" fmla="*/ 374650 w 565150"/>
                <a:gd name="connsiteY40" fmla="*/ 469900 h 1809750"/>
                <a:gd name="connsiteX41" fmla="*/ 387350 w 565150"/>
                <a:gd name="connsiteY41" fmla="*/ 488950 h 1809750"/>
                <a:gd name="connsiteX42" fmla="*/ 400050 w 565150"/>
                <a:gd name="connsiteY42" fmla="*/ 527050 h 1809750"/>
                <a:gd name="connsiteX43" fmla="*/ 406400 w 565150"/>
                <a:gd name="connsiteY43" fmla="*/ 590550 h 1809750"/>
                <a:gd name="connsiteX44" fmla="*/ 412750 w 565150"/>
                <a:gd name="connsiteY44" fmla="*/ 609600 h 1809750"/>
                <a:gd name="connsiteX45" fmla="*/ 419100 w 565150"/>
                <a:gd name="connsiteY45" fmla="*/ 654050 h 1809750"/>
                <a:gd name="connsiteX46" fmla="*/ 438150 w 565150"/>
                <a:gd name="connsiteY46" fmla="*/ 495300 h 1809750"/>
                <a:gd name="connsiteX47" fmla="*/ 444500 w 565150"/>
                <a:gd name="connsiteY47" fmla="*/ 438150 h 1809750"/>
                <a:gd name="connsiteX48" fmla="*/ 457200 w 565150"/>
                <a:gd name="connsiteY48" fmla="*/ 400050 h 1809750"/>
                <a:gd name="connsiteX49" fmla="*/ 463550 w 565150"/>
                <a:gd name="connsiteY49" fmla="*/ 374650 h 1809750"/>
                <a:gd name="connsiteX50" fmla="*/ 469900 w 565150"/>
                <a:gd name="connsiteY50" fmla="*/ 342900 h 1809750"/>
                <a:gd name="connsiteX51" fmla="*/ 488950 w 565150"/>
                <a:gd name="connsiteY51" fmla="*/ 304800 h 1809750"/>
                <a:gd name="connsiteX52" fmla="*/ 527050 w 565150"/>
                <a:gd name="connsiteY52" fmla="*/ 266700 h 1809750"/>
                <a:gd name="connsiteX53" fmla="*/ 539750 w 565150"/>
                <a:gd name="connsiteY53" fmla="*/ 247650 h 1809750"/>
                <a:gd name="connsiteX54" fmla="*/ 546100 w 565150"/>
                <a:gd name="connsiteY54" fmla="*/ 228600 h 1809750"/>
                <a:gd name="connsiteX55" fmla="*/ 558800 w 565150"/>
                <a:gd name="connsiteY55" fmla="*/ 171450 h 1809750"/>
                <a:gd name="connsiteX56" fmla="*/ 565150 w 565150"/>
                <a:gd name="connsiteY56" fmla="*/ 44450 h 1809750"/>
                <a:gd name="connsiteX57" fmla="*/ 558800 w 565150"/>
                <a:gd name="connsiteY57" fmla="*/ 304800 h 1809750"/>
                <a:gd name="connsiteX58" fmla="*/ 552450 w 565150"/>
                <a:gd name="connsiteY58" fmla="*/ 342900 h 1809750"/>
                <a:gd name="connsiteX59" fmla="*/ 527050 w 565150"/>
                <a:gd name="connsiteY59" fmla="*/ 400050 h 1809750"/>
                <a:gd name="connsiteX60" fmla="*/ 520700 w 565150"/>
                <a:gd name="connsiteY60" fmla="*/ 419100 h 1809750"/>
                <a:gd name="connsiteX61" fmla="*/ 495300 w 565150"/>
                <a:gd name="connsiteY61" fmla="*/ 457200 h 1809750"/>
                <a:gd name="connsiteX62" fmla="*/ 482600 w 565150"/>
                <a:gd name="connsiteY62" fmla="*/ 476250 h 1809750"/>
                <a:gd name="connsiteX63" fmla="*/ 469900 w 565150"/>
                <a:gd name="connsiteY63" fmla="*/ 704850 h 1809750"/>
                <a:gd name="connsiteX64" fmla="*/ 463550 w 565150"/>
                <a:gd name="connsiteY64" fmla="*/ 723900 h 1809750"/>
                <a:gd name="connsiteX65" fmla="*/ 457200 w 565150"/>
                <a:gd name="connsiteY65" fmla="*/ 774700 h 1809750"/>
                <a:gd name="connsiteX66" fmla="*/ 450850 w 565150"/>
                <a:gd name="connsiteY66" fmla="*/ 800100 h 1809750"/>
                <a:gd name="connsiteX67" fmla="*/ 438150 w 565150"/>
                <a:gd name="connsiteY67" fmla="*/ 1206500 h 1809750"/>
                <a:gd name="connsiteX68" fmla="*/ 431800 w 565150"/>
                <a:gd name="connsiteY68" fmla="*/ 1257300 h 1809750"/>
                <a:gd name="connsiteX69" fmla="*/ 425450 w 565150"/>
                <a:gd name="connsiteY69" fmla="*/ 1289050 h 1809750"/>
                <a:gd name="connsiteX70" fmla="*/ 419100 w 565150"/>
                <a:gd name="connsiteY70" fmla="*/ 1441450 h 1809750"/>
                <a:gd name="connsiteX71" fmla="*/ 425450 w 565150"/>
                <a:gd name="connsiteY71" fmla="*/ 1498600 h 1809750"/>
                <a:gd name="connsiteX72" fmla="*/ 431800 w 565150"/>
                <a:gd name="connsiteY72" fmla="*/ 1517650 h 1809750"/>
                <a:gd name="connsiteX73" fmla="*/ 438150 w 565150"/>
                <a:gd name="connsiteY73" fmla="*/ 1562100 h 1809750"/>
                <a:gd name="connsiteX74" fmla="*/ 450850 w 565150"/>
                <a:gd name="connsiteY74" fmla="*/ 1600200 h 1809750"/>
                <a:gd name="connsiteX75" fmla="*/ 463550 w 565150"/>
                <a:gd name="connsiteY75" fmla="*/ 1689100 h 1809750"/>
                <a:gd name="connsiteX76" fmla="*/ 476250 w 565150"/>
                <a:gd name="connsiteY76" fmla="*/ 1752600 h 1809750"/>
                <a:gd name="connsiteX77" fmla="*/ 488950 w 565150"/>
                <a:gd name="connsiteY77" fmla="*/ 1771650 h 1809750"/>
                <a:gd name="connsiteX78" fmla="*/ 495300 w 565150"/>
                <a:gd name="connsiteY78" fmla="*/ 1790700 h 1809750"/>
                <a:gd name="connsiteX79" fmla="*/ 508000 w 565150"/>
                <a:gd name="connsiteY79" fmla="*/ 1809750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65150" h="1809750">
                  <a:moveTo>
                    <a:pt x="0" y="1809750"/>
                  </a:moveTo>
                  <a:cubicBezTo>
                    <a:pt x="4233" y="1799167"/>
                    <a:pt x="8698" y="1788673"/>
                    <a:pt x="12700" y="1778000"/>
                  </a:cubicBezTo>
                  <a:cubicBezTo>
                    <a:pt x="15050" y="1771733"/>
                    <a:pt x="14869" y="1764177"/>
                    <a:pt x="19050" y="1758950"/>
                  </a:cubicBezTo>
                  <a:cubicBezTo>
                    <a:pt x="23818" y="1752991"/>
                    <a:pt x="31750" y="1750483"/>
                    <a:pt x="38100" y="1746250"/>
                  </a:cubicBezTo>
                  <a:cubicBezTo>
                    <a:pt x="74496" y="1691655"/>
                    <a:pt x="30860" y="1760730"/>
                    <a:pt x="57150" y="1708150"/>
                  </a:cubicBezTo>
                  <a:cubicBezTo>
                    <a:pt x="60563" y="1701324"/>
                    <a:pt x="66437" y="1695926"/>
                    <a:pt x="69850" y="1689100"/>
                  </a:cubicBezTo>
                  <a:cubicBezTo>
                    <a:pt x="80179" y="1668442"/>
                    <a:pt x="70702" y="1669198"/>
                    <a:pt x="88900" y="1651000"/>
                  </a:cubicBezTo>
                  <a:cubicBezTo>
                    <a:pt x="94296" y="1645604"/>
                    <a:pt x="101600" y="1642533"/>
                    <a:pt x="107950" y="1638300"/>
                  </a:cubicBezTo>
                  <a:lnTo>
                    <a:pt x="120650" y="1600200"/>
                  </a:lnTo>
                  <a:cubicBezTo>
                    <a:pt x="122767" y="1593850"/>
                    <a:pt x="125377" y="1587644"/>
                    <a:pt x="127000" y="1581150"/>
                  </a:cubicBezTo>
                  <a:cubicBezTo>
                    <a:pt x="146851" y="1501745"/>
                    <a:pt x="121480" y="1600469"/>
                    <a:pt x="139700" y="1536700"/>
                  </a:cubicBezTo>
                  <a:cubicBezTo>
                    <a:pt x="142413" y="1527205"/>
                    <a:pt x="147325" y="1502400"/>
                    <a:pt x="152400" y="1492250"/>
                  </a:cubicBezTo>
                  <a:cubicBezTo>
                    <a:pt x="156420" y="1484209"/>
                    <a:pt x="180698" y="1451827"/>
                    <a:pt x="184150" y="1447800"/>
                  </a:cubicBezTo>
                  <a:cubicBezTo>
                    <a:pt x="189994" y="1440982"/>
                    <a:pt x="195728" y="1433731"/>
                    <a:pt x="203200" y="1428750"/>
                  </a:cubicBezTo>
                  <a:cubicBezTo>
                    <a:pt x="208769" y="1425037"/>
                    <a:pt x="215900" y="1424517"/>
                    <a:pt x="222250" y="1422400"/>
                  </a:cubicBezTo>
                  <a:cubicBezTo>
                    <a:pt x="230717" y="1409700"/>
                    <a:pt x="243948" y="1399108"/>
                    <a:pt x="247650" y="1384300"/>
                  </a:cubicBezTo>
                  <a:cubicBezTo>
                    <a:pt x="260866" y="1331437"/>
                    <a:pt x="244774" y="1383703"/>
                    <a:pt x="266700" y="1339850"/>
                  </a:cubicBezTo>
                  <a:cubicBezTo>
                    <a:pt x="269693" y="1333863"/>
                    <a:pt x="268941" y="1326084"/>
                    <a:pt x="273050" y="1320800"/>
                  </a:cubicBezTo>
                  <a:cubicBezTo>
                    <a:pt x="284077" y="1306623"/>
                    <a:pt x="301187" y="1297644"/>
                    <a:pt x="311150" y="1282700"/>
                  </a:cubicBezTo>
                  <a:lnTo>
                    <a:pt x="323850" y="1263650"/>
                  </a:lnTo>
                  <a:cubicBezTo>
                    <a:pt x="325967" y="1255183"/>
                    <a:pt x="327802" y="1246641"/>
                    <a:pt x="330200" y="1238250"/>
                  </a:cubicBezTo>
                  <a:cubicBezTo>
                    <a:pt x="338642" y="1208702"/>
                    <a:pt x="337367" y="1226181"/>
                    <a:pt x="342900" y="1187450"/>
                  </a:cubicBezTo>
                  <a:cubicBezTo>
                    <a:pt x="345611" y="1168475"/>
                    <a:pt x="347010" y="1149336"/>
                    <a:pt x="349250" y="1130300"/>
                  </a:cubicBezTo>
                  <a:cubicBezTo>
                    <a:pt x="351244" y="1113352"/>
                    <a:pt x="353483" y="1096433"/>
                    <a:pt x="355600" y="1079500"/>
                  </a:cubicBezTo>
                  <a:cubicBezTo>
                    <a:pt x="353483" y="912283"/>
                    <a:pt x="357300" y="744886"/>
                    <a:pt x="349250" y="577850"/>
                  </a:cubicBezTo>
                  <a:cubicBezTo>
                    <a:pt x="348741" y="567279"/>
                    <a:pt x="336269" y="561120"/>
                    <a:pt x="330200" y="552450"/>
                  </a:cubicBezTo>
                  <a:cubicBezTo>
                    <a:pt x="321447" y="539946"/>
                    <a:pt x="304800" y="514350"/>
                    <a:pt x="304800" y="514350"/>
                  </a:cubicBezTo>
                  <a:cubicBezTo>
                    <a:pt x="302683" y="493183"/>
                    <a:pt x="299486" y="472097"/>
                    <a:pt x="298450" y="450850"/>
                  </a:cubicBezTo>
                  <a:cubicBezTo>
                    <a:pt x="295251" y="385277"/>
                    <a:pt x="297870" y="319397"/>
                    <a:pt x="292100" y="254000"/>
                  </a:cubicBezTo>
                  <a:cubicBezTo>
                    <a:pt x="291429" y="246398"/>
                    <a:pt x="285750" y="239183"/>
                    <a:pt x="279400" y="234950"/>
                  </a:cubicBezTo>
                  <a:cubicBezTo>
                    <a:pt x="272138" y="230109"/>
                    <a:pt x="262467" y="230717"/>
                    <a:pt x="254000" y="228600"/>
                  </a:cubicBezTo>
                  <a:cubicBezTo>
                    <a:pt x="251883" y="222250"/>
                    <a:pt x="247650" y="216243"/>
                    <a:pt x="247650" y="209550"/>
                  </a:cubicBezTo>
                  <a:cubicBezTo>
                    <a:pt x="247650" y="32079"/>
                    <a:pt x="234601" y="77247"/>
                    <a:pt x="260350" y="0"/>
                  </a:cubicBezTo>
                  <a:cubicBezTo>
                    <a:pt x="262467" y="40217"/>
                    <a:pt x="263211" y="80529"/>
                    <a:pt x="266700" y="120650"/>
                  </a:cubicBezTo>
                  <a:cubicBezTo>
                    <a:pt x="267941" y="134918"/>
                    <a:pt x="275454" y="151289"/>
                    <a:pt x="279400" y="165100"/>
                  </a:cubicBezTo>
                  <a:cubicBezTo>
                    <a:pt x="281798" y="173491"/>
                    <a:pt x="281420" y="182923"/>
                    <a:pt x="285750" y="190500"/>
                  </a:cubicBezTo>
                  <a:cubicBezTo>
                    <a:pt x="290205" y="198297"/>
                    <a:pt x="297492" y="204330"/>
                    <a:pt x="304800" y="209550"/>
                  </a:cubicBezTo>
                  <a:cubicBezTo>
                    <a:pt x="318532" y="219358"/>
                    <a:pt x="333704" y="223418"/>
                    <a:pt x="349250" y="228600"/>
                  </a:cubicBezTo>
                  <a:cubicBezTo>
                    <a:pt x="351367" y="234950"/>
                    <a:pt x="352607" y="241663"/>
                    <a:pt x="355600" y="247650"/>
                  </a:cubicBezTo>
                  <a:cubicBezTo>
                    <a:pt x="359013" y="254476"/>
                    <a:pt x="367648" y="259096"/>
                    <a:pt x="368300" y="266700"/>
                  </a:cubicBezTo>
                  <a:cubicBezTo>
                    <a:pt x="374087" y="334219"/>
                    <a:pt x="368863" y="402381"/>
                    <a:pt x="374650" y="469900"/>
                  </a:cubicBezTo>
                  <a:cubicBezTo>
                    <a:pt x="375302" y="477504"/>
                    <a:pt x="384250" y="481976"/>
                    <a:pt x="387350" y="488950"/>
                  </a:cubicBezTo>
                  <a:cubicBezTo>
                    <a:pt x="392787" y="501183"/>
                    <a:pt x="400050" y="527050"/>
                    <a:pt x="400050" y="527050"/>
                  </a:cubicBezTo>
                  <a:cubicBezTo>
                    <a:pt x="402167" y="548217"/>
                    <a:pt x="403165" y="569525"/>
                    <a:pt x="406400" y="590550"/>
                  </a:cubicBezTo>
                  <a:cubicBezTo>
                    <a:pt x="407418" y="597166"/>
                    <a:pt x="411437" y="603036"/>
                    <a:pt x="412750" y="609600"/>
                  </a:cubicBezTo>
                  <a:cubicBezTo>
                    <a:pt x="415685" y="624276"/>
                    <a:pt x="416983" y="639233"/>
                    <a:pt x="419100" y="654050"/>
                  </a:cubicBezTo>
                  <a:cubicBezTo>
                    <a:pt x="440871" y="588736"/>
                    <a:pt x="420409" y="654972"/>
                    <a:pt x="438150" y="495300"/>
                  </a:cubicBezTo>
                  <a:cubicBezTo>
                    <a:pt x="440267" y="476250"/>
                    <a:pt x="440741" y="456945"/>
                    <a:pt x="444500" y="438150"/>
                  </a:cubicBezTo>
                  <a:cubicBezTo>
                    <a:pt x="447125" y="425023"/>
                    <a:pt x="453953" y="413037"/>
                    <a:pt x="457200" y="400050"/>
                  </a:cubicBezTo>
                  <a:cubicBezTo>
                    <a:pt x="459317" y="391583"/>
                    <a:pt x="461657" y="383169"/>
                    <a:pt x="463550" y="374650"/>
                  </a:cubicBezTo>
                  <a:cubicBezTo>
                    <a:pt x="465891" y="364114"/>
                    <a:pt x="467282" y="353371"/>
                    <a:pt x="469900" y="342900"/>
                  </a:cubicBezTo>
                  <a:cubicBezTo>
                    <a:pt x="473738" y="327549"/>
                    <a:pt x="478153" y="316946"/>
                    <a:pt x="488950" y="304800"/>
                  </a:cubicBezTo>
                  <a:cubicBezTo>
                    <a:pt x="500882" y="291376"/>
                    <a:pt x="517087" y="281644"/>
                    <a:pt x="527050" y="266700"/>
                  </a:cubicBezTo>
                  <a:cubicBezTo>
                    <a:pt x="531283" y="260350"/>
                    <a:pt x="536337" y="254476"/>
                    <a:pt x="539750" y="247650"/>
                  </a:cubicBezTo>
                  <a:cubicBezTo>
                    <a:pt x="542743" y="241663"/>
                    <a:pt x="544261" y="235036"/>
                    <a:pt x="546100" y="228600"/>
                  </a:cubicBezTo>
                  <a:cubicBezTo>
                    <a:pt x="552078" y="207675"/>
                    <a:pt x="554435" y="193274"/>
                    <a:pt x="558800" y="171450"/>
                  </a:cubicBezTo>
                  <a:cubicBezTo>
                    <a:pt x="560917" y="129117"/>
                    <a:pt x="565150" y="2064"/>
                    <a:pt x="565150" y="44450"/>
                  </a:cubicBezTo>
                  <a:cubicBezTo>
                    <a:pt x="565150" y="131259"/>
                    <a:pt x="562491" y="218069"/>
                    <a:pt x="558800" y="304800"/>
                  </a:cubicBezTo>
                  <a:cubicBezTo>
                    <a:pt x="558253" y="317664"/>
                    <a:pt x="555573" y="330409"/>
                    <a:pt x="552450" y="342900"/>
                  </a:cubicBezTo>
                  <a:cubicBezTo>
                    <a:pt x="536068" y="408430"/>
                    <a:pt x="547899" y="358352"/>
                    <a:pt x="527050" y="400050"/>
                  </a:cubicBezTo>
                  <a:cubicBezTo>
                    <a:pt x="524057" y="406037"/>
                    <a:pt x="523951" y="413249"/>
                    <a:pt x="520700" y="419100"/>
                  </a:cubicBezTo>
                  <a:cubicBezTo>
                    <a:pt x="513287" y="432443"/>
                    <a:pt x="503767" y="444500"/>
                    <a:pt x="495300" y="457200"/>
                  </a:cubicBezTo>
                  <a:lnTo>
                    <a:pt x="482600" y="476250"/>
                  </a:lnTo>
                  <a:cubicBezTo>
                    <a:pt x="479081" y="588844"/>
                    <a:pt x="492286" y="626499"/>
                    <a:pt x="469900" y="704850"/>
                  </a:cubicBezTo>
                  <a:cubicBezTo>
                    <a:pt x="468061" y="711286"/>
                    <a:pt x="465667" y="717550"/>
                    <a:pt x="463550" y="723900"/>
                  </a:cubicBezTo>
                  <a:cubicBezTo>
                    <a:pt x="461433" y="740833"/>
                    <a:pt x="460005" y="757867"/>
                    <a:pt x="457200" y="774700"/>
                  </a:cubicBezTo>
                  <a:cubicBezTo>
                    <a:pt x="455765" y="783308"/>
                    <a:pt x="451118" y="791377"/>
                    <a:pt x="450850" y="800100"/>
                  </a:cubicBezTo>
                  <a:cubicBezTo>
                    <a:pt x="438150" y="1212865"/>
                    <a:pt x="485659" y="1063972"/>
                    <a:pt x="438150" y="1206500"/>
                  </a:cubicBezTo>
                  <a:cubicBezTo>
                    <a:pt x="436033" y="1223433"/>
                    <a:pt x="434395" y="1240433"/>
                    <a:pt x="431800" y="1257300"/>
                  </a:cubicBezTo>
                  <a:cubicBezTo>
                    <a:pt x="430159" y="1267967"/>
                    <a:pt x="426193" y="1278283"/>
                    <a:pt x="425450" y="1289050"/>
                  </a:cubicBezTo>
                  <a:cubicBezTo>
                    <a:pt x="421952" y="1339774"/>
                    <a:pt x="421217" y="1390650"/>
                    <a:pt x="419100" y="1441450"/>
                  </a:cubicBezTo>
                  <a:cubicBezTo>
                    <a:pt x="421217" y="1460500"/>
                    <a:pt x="422299" y="1479694"/>
                    <a:pt x="425450" y="1498600"/>
                  </a:cubicBezTo>
                  <a:cubicBezTo>
                    <a:pt x="426550" y="1505202"/>
                    <a:pt x="430487" y="1511086"/>
                    <a:pt x="431800" y="1517650"/>
                  </a:cubicBezTo>
                  <a:cubicBezTo>
                    <a:pt x="434735" y="1532326"/>
                    <a:pt x="434785" y="1547516"/>
                    <a:pt x="438150" y="1562100"/>
                  </a:cubicBezTo>
                  <a:cubicBezTo>
                    <a:pt x="441160" y="1575144"/>
                    <a:pt x="448649" y="1586995"/>
                    <a:pt x="450850" y="1600200"/>
                  </a:cubicBezTo>
                  <a:cubicBezTo>
                    <a:pt x="462004" y="1667124"/>
                    <a:pt x="452954" y="1609630"/>
                    <a:pt x="463550" y="1689100"/>
                  </a:cubicBezTo>
                  <a:cubicBezTo>
                    <a:pt x="465677" y="1705055"/>
                    <a:pt x="467479" y="1735057"/>
                    <a:pt x="476250" y="1752600"/>
                  </a:cubicBezTo>
                  <a:cubicBezTo>
                    <a:pt x="479663" y="1759426"/>
                    <a:pt x="485537" y="1764824"/>
                    <a:pt x="488950" y="1771650"/>
                  </a:cubicBezTo>
                  <a:cubicBezTo>
                    <a:pt x="491943" y="1777637"/>
                    <a:pt x="492307" y="1784713"/>
                    <a:pt x="495300" y="1790700"/>
                  </a:cubicBezTo>
                  <a:cubicBezTo>
                    <a:pt x="498713" y="1797526"/>
                    <a:pt x="508000" y="1809750"/>
                    <a:pt x="508000" y="180975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9264650" y="25476200"/>
              <a:ext cx="361950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0" name="Connettore 1 69"/>
            <p:cNvCxnSpPr>
              <a:stCxn id="69" idx="2"/>
            </p:cNvCxnSpPr>
            <p:nvPr/>
          </p:nvCxnSpPr>
          <p:spPr>
            <a:xfrm>
              <a:off x="9445625" y="25781000"/>
              <a:ext cx="2026605" cy="1663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>
              <a:stCxn id="69" idx="0"/>
            </p:cNvCxnSpPr>
            <p:nvPr/>
          </p:nvCxnSpPr>
          <p:spPr>
            <a:xfrm flipV="1">
              <a:off x="9445625" y="25083278"/>
              <a:ext cx="2026605" cy="3929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o 57"/>
          <p:cNvGrpSpPr/>
          <p:nvPr/>
        </p:nvGrpSpPr>
        <p:grpSpPr>
          <a:xfrm>
            <a:off x="7042451" y="4571012"/>
            <a:ext cx="2574040" cy="1101486"/>
            <a:chOff x="424665" y="23566622"/>
            <a:chExt cx="10024370" cy="4271671"/>
          </a:xfrm>
        </p:grpSpPr>
        <p:sp>
          <p:nvSpPr>
            <p:cNvPr id="38" name="Rettangolo 37"/>
            <p:cNvSpPr/>
            <p:nvPr/>
          </p:nvSpPr>
          <p:spPr>
            <a:xfrm>
              <a:off x="424665" y="23566622"/>
              <a:ext cx="10024370" cy="420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pic>
          <p:nvPicPr>
            <p:cNvPr id="39" name="Picture 342" descr="C:\Users\User\Documents\Dati\Francesco\Fisica\Dottorato\Conferenze e meeting\Bremen Center for Computational Materials Science - BCCMS - 2014\filament_negf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9" r="30156"/>
            <a:stretch/>
          </p:blipFill>
          <p:spPr bwMode="auto">
            <a:xfrm>
              <a:off x="489108" y="23588228"/>
              <a:ext cx="2908752" cy="357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43" descr="C:\Users\User\Documents\Dati\Francesco\Fisica\Dottorato\Conferenze e meeting\Bremen Center for Computational Materials Science - BCCMS - 2014\filament_negf_zoom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0" r="16662"/>
            <a:stretch/>
          </p:blipFill>
          <p:spPr bwMode="auto">
            <a:xfrm>
              <a:off x="3969661" y="23709166"/>
              <a:ext cx="3613502" cy="333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ttangolo 40"/>
            <p:cNvSpPr/>
            <p:nvPr/>
          </p:nvSpPr>
          <p:spPr>
            <a:xfrm>
              <a:off x="1494557" y="25086966"/>
              <a:ext cx="231010" cy="240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/>
            </a:p>
          </p:txBody>
        </p:sp>
        <p:cxnSp>
          <p:nvCxnSpPr>
            <p:cNvPr id="42" name="Connettore 1 41"/>
            <p:cNvCxnSpPr>
              <a:stCxn id="41" idx="0"/>
            </p:cNvCxnSpPr>
            <p:nvPr/>
          </p:nvCxnSpPr>
          <p:spPr>
            <a:xfrm flipV="1">
              <a:off x="1610062" y="23709166"/>
              <a:ext cx="2359599" cy="1377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>
              <a:stCxn id="41" idx="2"/>
            </p:cNvCxnSpPr>
            <p:nvPr/>
          </p:nvCxnSpPr>
          <p:spPr>
            <a:xfrm>
              <a:off x="1610062" y="25326975"/>
              <a:ext cx="2359599" cy="1717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6747434" y="26725265"/>
              <a:ext cx="506332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tangolo 44"/>
            <p:cNvSpPr/>
            <p:nvPr/>
          </p:nvSpPr>
          <p:spPr>
            <a:xfrm>
              <a:off x="6233362" y="25960025"/>
              <a:ext cx="1161434" cy="4618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 smtClean="0">
                  <a:solidFill>
                    <a:srgbClr val="FF0000"/>
                  </a:solidFill>
                </a:rPr>
                <a:t>1 nm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3969661" y="24326850"/>
              <a:ext cx="2386291" cy="16859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/>
            </a:p>
          </p:txBody>
        </p:sp>
        <p:sp>
          <p:nvSpPr>
            <p:cNvPr id="47" name="Parentesi graffa aperta 46"/>
            <p:cNvSpPr/>
            <p:nvPr/>
          </p:nvSpPr>
          <p:spPr>
            <a:xfrm rot="16200000">
              <a:off x="4169505" y="26849660"/>
              <a:ext cx="310104" cy="699507"/>
            </a:xfrm>
            <a:prstGeom prst="leftBrac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sp>
          <p:nvSpPr>
            <p:cNvPr id="48" name="Parentesi graffa aperta 47"/>
            <p:cNvSpPr/>
            <p:nvPr/>
          </p:nvSpPr>
          <p:spPr>
            <a:xfrm rot="16200000">
              <a:off x="5074616" y="26668705"/>
              <a:ext cx="310104" cy="1062500"/>
            </a:xfrm>
            <a:prstGeom prst="leftBrac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3308206" y="27376438"/>
              <a:ext cx="1516789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/>
                <a:t>C</a:t>
              </a:r>
              <a:r>
                <a:rPr lang="en-US" sz="800" dirty="0" smtClean="0"/>
                <a:t>ontact</a:t>
              </a:r>
              <a:endParaRPr lang="it-IT" sz="800" dirty="0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068850" y="27376438"/>
              <a:ext cx="2564866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sz="800" dirty="0"/>
                <a:t>T</a:t>
              </a:r>
              <a:r>
                <a:rPr lang="en-US" sz="800" dirty="0" smtClean="0"/>
                <a:t>unnel distance</a:t>
              </a:r>
              <a:endParaRPr lang="it-IT" sz="800" dirty="0"/>
            </a:p>
          </p:txBody>
        </p:sp>
        <p:cxnSp>
          <p:nvCxnSpPr>
            <p:cNvPr id="56" name="Connettore 1 55"/>
            <p:cNvCxnSpPr/>
            <p:nvPr/>
          </p:nvCxnSpPr>
          <p:spPr>
            <a:xfrm>
              <a:off x="1224371" y="27044903"/>
              <a:ext cx="1237842" cy="194275"/>
            </a:xfrm>
            <a:prstGeom prst="line">
              <a:avLst/>
            </a:prstGeom>
            <a:ln w="1905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/>
            <p:cNvSpPr/>
            <p:nvPr/>
          </p:nvSpPr>
          <p:spPr>
            <a:xfrm>
              <a:off x="1221131" y="27176383"/>
              <a:ext cx="1485301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 smtClean="0">
                  <a:solidFill>
                    <a:srgbClr val="FF0000"/>
                  </a:solidFill>
                </a:rPr>
                <a:t>300 nm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Rettangolo 59"/>
          <p:cNvSpPr/>
          <p:nvPr/>
        </p:nvSpPr>
        <p:spPr>
          <a:xfrm>
            <a:off x="6026015" y="4371940"/>
            <a:ext cx="151626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Nanofilaments</a:t>
            </a:r>
            <a:endParaRPr lang="it-IT" sz="1400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74" y="791358"/>
            <a:ext cx="1125766" cy="141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asellaDiTesto 75"/>
          <p:cNvSpPr txBox="1"/>
          <p:nvPr/>
        </p:nvSpPr>
        <p:spPr>
          <a:xfrm>
            <a:off x="1998816" y="512188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Piezoelectricity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348820" y="1004412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Heat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dissipation</a:t>
            </a:r>
            <a:endParaRPr lang="it-IT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 bwMode="auto">
          <a:xfrm>
            <a:off x="685800" y="1739886"/>
            <a:ext cx="77724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2800" b="1" i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Organic</a:t>
            </a:r>
            <a:r>
              <a:rPr lang="it-IT" sz="28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800" b="1" i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transport</a:t>
            </a:r>
            <a:r>
              <a:rPr lang="it-IT" sz="28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r>
              <a:rPr lang="it-IT" sz="2800" b="1" i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TiberCAD</a:t>
            </a:r>
            <a:endParaRPr lang="it-IT" sz="18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12" descr="Graphic showing the seven layers of an organic PV cell: electrode, donor, acceptor, active layer, PEDOT:PSS, transparent conductive oxide, and glas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187" y="3543300"/>
            <a:ext cx="2443606" cy="2402880"/>
          </a:xfrm>
          <a:prstGeom prst="rect">
            <a:avLst/>
          </a:prstGeom>
          <a:noFill/>
        </p:spPr>
      </p:pic>
      <p:pic>
        <p:nvPicPr>
          <p:cNvPr id="6" name="Picture 4" descr="http://www.rsc.org/ej/CP/2012/c2cp41326d/c2cp41326d-f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78" y="4593648"/>
            <a:ext cx="1113056" cy="1372623"/>
          </a:xfrm>
          <a:prstGeom prst="rect">
            <a:avLst/>
          </a:prstGeom>
          <a:noFill/>
        </p:spPr>
      </p:pic>
      <p:pic>
        <p:nvPicPr>
          <p:cNvPr id="7" name="Picture 8" descr="http://www.intechopen.com/source/html/40926/media/image26_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9510" y="4882998"/>
            <a:ext cx="997568" cy="1171886"/>
          </a:xfrm>
          <a:prstGeom prst="rect">
            <a:avLst/>
          </a:prstGeom>
          <a:noFill/>
        </p:spPr>
      </p:pic>
      <p:pic>
        <p:nvPicPr>
          <p:cNvPr id="8" name="Picture 10" descr="http://www.cstf.kyushu-u.ac.jp/~adachilab/lab/wp-content/uploads/2012/09/ambipolar_ofet_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776" y="3416300"/>
            <a:ext cx="2597930" cy="1736660"/>
          </a:xfrm>
          <a:prstGeom prst="rect">
            <a:avLst/>
          </a:prstGeom>
          <a:noFill/>
        </p:spPr>
      </p:pic>
      <p:pic>
        <p:nvPicPr>
          <p:cNvPr id="9" name="Immagine 8" descr="dye-sensitized-solar-ce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2588" y="3580304"/>
            <a:ext cx="2731412" cy="13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5" descr="esempio mesh dispositivo, particolare zoomm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8" y="635000"/>
            <a:ext cx="4724400" cy="21939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devices</a:t>
            </a:r>
            <a:endParaRPr lang="it-IT" dirty="0"/>
          </a:p>
        </p:txBody>
      </p:sp>
      <p:sp>
        <p:nvSpPr>
          <p:cNvPr id="16388" name="Ovale 5"/>
          <p:cNvSpPr>
            <a:spLocks noChangeArrowheads="1"/>
          </p:cNvSpPr>
          <p:nvPr/>
        </p:nvSpPr>
        <p:spPr bwMode="auto">
          <a:xfrm>
            <a:off x="2359518" y="952500"/>
            <a:ext cx="336550" cy="3333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ko-KR">
              <a:ea typeface="굴림" pitchFamily="34" charset="-127"/>
            </a:endParaRPr>
          </a:p>
        </p:txBody>
      </p:sp>
      <p:cxnSp>
        <p:nvCxnSpPr>
          <p:cNvPr id="16389" name="Connettore 1 7"/>
          <p:cNvCxnSpPr>
            <a:cxnSpLocks noChangeShapeType="1"/>
            <a:stCxn id="16388" idx="5"/>
          </p:cNvCxnSpPr>
          <p:nvPr/>
        </p:nvCxnSpPr>
        <p:spPr bwMode="auto">
          <a:xfrm rot="16200000" flipH="1">
            <a:off x="3810493" y="73026"/>
            <a:ext cx="1019175" cy="33464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0" name="CasellaDiTesto 10"/>
          <p:cNvSpPr txBox="1">
            <a:spLocks noChangeArrowheads="1"/>
          </p:cNvSpPr>
          <p:nvPr/>
        </p:nvSpPr>
        <p:spPr bwMode="auto">
          <a:xfrm>
            <a:off x="5842493" y="1250950"/>
            <a:ext cx="2333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ko-KR" sz="2000" b="1">
                <a:ea typeface="굴림" pitchFamily="34" charset="-127"/>
              </a:rPr>
              <a:t>Challenge: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ko-KR" sz="2000" b="1">
                <a:ea typeface="굴림" pitchFamily="34" charset="-127"/>
              </a:rPr>
              <a:t>Interface problem</a:t>
            </a:r>
          </a:p>
        </p:txBody>
      </p:sp>
      <p:pic>
        <p:nvPicPr>
          <p:cNvPr id="16391" name="Immagine 11" descr="Cu_Ph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-365" b="1122"/>
          <a:stretch/>
        </p:blipFill>
        <p:spPr bwMode="auto">
          <a:xfrm>
            <a:off x="5475642" y="2286000"/>
            <a:ext cx="2837001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309" r="34598"/>
          <a:stretch>
            <a:fillRect/>
          </a:stretch>
        </p:blipFill>
        <p:spPr bwMode="auto">
          <a:xfrm>
            <a:off x="6855318" y="2232025"/>
            <a:ext cx="468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ttangolo 13"/>
          <p:cNvSpPr>
            <a:spLocks noChangeArrowheads="1"/>
          </p:cNvSpPr>
          <p:nvPr/>
        </p:nvSpPr>
        <p:spPr bwMode="auto">
          <a:xfrm>
            <a:off x="5618656" y="2160588"/>
            <a:ext cx="2789237" cy="2065337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ko-KR">
              <a:ea typeface="굴림" pitchFamily="34" charset="-127"/>
            </a:endParaRPr>
          </a:p>
        </p:txBody>
      </p:sp>
      <p:sp>
        <p:nvSpPr>
          <p:cNvPr id="16394" name="CasellaDiTesto 14"/>
          <p:cNvSpPr txBox="1">
            <a:spLocks noChangeArrowheads="1"/>
          </p:cNvSpPr>
          <p:nvPr/>
        </p:nvSpPr>
        <p:spPr bwMode="auto">
          <a:xfrm>
            <a:off x="5959968" y="4551363"/>
            <a:ext cx="2081213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ko-KR" sz="1800">
                <a:ea typeface="굴림" pitchFamily="34" charset="-127"/>
              </a:rPr>
              <a:t>Local electric field </a:t>
            </a:r>
          </a:p>
        </p:txBody>
      </p:sp>
      <p:sp>
        <p:nvSpPr>
          <p:cNvPr id="16395" name="CasellaDiTesto 15"/>
          <p:cNvSpPr txBox="1">
            <a:spLocks noChangeArrowheads="1"/>
          </p:cNvSpPr>
          <p:nvPr/>
        </p:nvSpPr>
        <p:spPr bwMode="auto">
          <a:xfrm>
            <a:off x="5102718" y="5680075"/>
            <a:ext cx="139012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ko-KR" sz="1800" dirty="0" err="1" smtClean="0">
                <a:ea typeface="굴림" pitchFamily="34" charset="-127"/>
              </a:rPr>
              <a:t>Morphology</a:t>
            </a:r>
            <a:endParaRPr lang="it-IT" altLang="ko-KR" sz="1800" dirty="0">
              <a:ea typeface="굴림" pitchFamily="34" charset="-127"/>
            </a:endParaRPr>
          </a:p>
        </p:txBody>
      </p:sp>
      <p:sp>
        <p:nvSpPr>
          <p:cNvPr id="16396" name="CasellaDiTesto 16"/>
          <p:cNvSpPr txBox="1">
            <a:spLocks noChangeArrowheads="1"/>
          </p:cNvSpPr>
          <p:nvPr/>
        </p:nvSpPr>
        <p:spPr bwMode="auto">
          <a:xfrm>
            <a:off x="7493493" y="5691188"/>
            <a:ext cx="1069975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ko-KR" sz="1800">
                <a:ea typeface="굴림" pitchFamily="34" charset="-127"/>
              </a:rPr>
              <a:t>Schottky</a:t>
            </a:r>
          </a:p>
        </p:txBody>
      </p:sp>
      <p:cxnSp>
        <p:nvCxnSpPr>
          <p:cNvPr id="16397" name="Connettore 2 18"/>
          <p:cNvCxnSpPr>
            <a:cxnSpLocks noChangeShapeType="1"/>
          </p:cNvCxnSpPr>
          <p:nvPr/>
        </p:nvCxnSpPr>
        <p:spPr bwMode="auto">
          <a:xfrm rot="5400000">
            <a:off x="6192537" y="5163344"/>
            <a:ext cx="520700" cy="3159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8" name="Connettore 2 19"/>
          <p:cNvCxnSpPr>
            <a:cxnSpLocks noChangeShapeType="1"/>
          </p:cNvCxnSpPr>
          <p:nvPr/>
        </p:nvCxnSpPr>
        <p:spPr bwMode="auto">
          <a:xfrm rot="16200000" flipV="1">
            <a:off x="7060105" y="5148263"/>
            <a:ext cx="473075" cy="2667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9" name="Connettore 2 21"/>
          <p:cNvCxnSpPr>
            <a:cxnSpLocks noChangeShapeType="1"/>
          </p:cNvCxnSpPr>
          <p:nvPr/>
        </p:nvCxnSpPr>
        <p:spPr bwMode="auto">
          <a:xfrm>
            <a:off x="6563218" y="5862638"/>
            <a:ext cx="661988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400" name="Immagine 21" descr="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4" y="3177382"/>
            <a:ext cx="2806457" cy="308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10783" r="34598" b="55125"/>
          <a:stretch>
            <a:fillRect/>
          </a:stretch>
        </p:blipFill>
        <p:spPr bwMode="auto">
          <a:xfrm>
            <a:off x="6666406" y="3617913"/>
            <a:ext cx="5683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8" t="5479" r="34598"/>
          <a:stretch>
            <a:fillRect/>
          </a:stretch>
        </p:blipFill>
        <p:spPr bwMode="auto">
          <a:xfrm>
            <a:off x="6223493" y="2393950"/>
            <a:ext cx="54133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309" r="34598"/>
          <a:stretch>
            <a:fillRect/>
          </a:stretch>
        </p:blipFill>
        <p:spPr bwMode="auto">
          <a:xfrm>
            <a:off x="6309218" y="2236788"/>
            <a:ext cx="468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10783" r="34598" b="55125"/>
          <a:stretch>
            <a:fillRect/>
          </a:stretch>
        </p:blipFill>
        <p:spPr bwMode="auto">
          <a:xfrm>
            <a:off x="6120306" y="3621088"/>
            <a:ext cx="5683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8" t="5479" r="34598"/>
          <a:stretch>
            <a:fillRect/>
          </a:stretch>
        </p:blipFill>
        <p:spPr bwMode="auto">
          <a:xfrm>
            <a:off x="5744068" y="2384425"/>
            <a:ext cx="53975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309" r="34598"/>
          <a:stretch>
            <a:fillRect/>
          </a:stretch>
        </p:blipFill>
        <p:spPr bwMode="auto">
          <a:xfrm>
            <a:off x="5828206" y="2227263"/>
            <a:ext cx="4699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Immagine 12" descr="Cu_Ph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10783" r="34598" b="55125"/>
          <a:stretch>
            <a:fillRect/>
          </a:stretch>
        </p:blipFill>
        <p:spPr bwMode="auto">
          <a:xfrm>
            <a:off x="5640881" y="3613150"/>
            <a:ext cx="56673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2 9"/>
          <p:cNvCxnSpPr/>
          <p:nvPr/>
        </p:nvCxnSpPr>
        <p:spPr>
          <a:xfrm flipV="1">
            <a:off x="2833848" y="698060"/>
            <a:ext cx="36003" cy="30109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833848" y="1404786"/>
            <a:ext cx="3528392" cy="576064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836344" y="2705526"/>
            <a:ext cx="3528392" cy="576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6326237" y="2915611"/>
            <a:ext cx="936104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897744" y="1845684"/>
            <a:ext cx="936104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689832" y="1368782"/>
            <a:ext cx="0" cy="476902"/>
          </a:xfrm>
          <a:prstGeom prst="straightConnector1">
            <a:avLst/>
          </a:prstGeom>
          <a:ln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810043" y="1473200"/>
            <a:ext cx="1779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200" dirty="0" smtClean="0"/>
              <a:t>Electron </a:t>
            </a:r>
            <a:r>
              <a:rPr lang="it-IT" sz="1200" dirty="0" err="1" smtClean="0"/>
              <a:t>energy</a:t>
            </a:r>
            <a:r>
              <a:rPr lang="it-IT" sz="1200" dirty="0" smtClean="0"/>
              <a:t> </a:t>
            </a:r>
            <a:r>
              <a:rPr lang="it-IT" sz="1200" dirty="0" err="1" smtClean="0"/>
              <a:t>barrier</a:t>
            </a:r>
            <a:endParaRPr lang="it-IT" sz="1200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6431220" y="2988962"/>
            <a:ext cx="0" cy="216024"/>
          </a:xfrm>
          <a:prstGeom prst="straightConnector1">
            <a:avLst/>
          </a:prstGeom>
          <a:ln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556906" y="2958474"/>
            <a:ext cx="177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200" dirty="0" err="1" smtClean="0"/>
              <a:t>Hole</a:t>
            </a:r>
            <a:r>
              <a:rPr lang="it-IT" sz="1200" dirty="0" smtClean="0"/>
              <a:t> </a:t>
            </a:r>
            <a:r>
              <a:rPr lang="it-IT" sz="1200" dirty="0" err="1" smtClean="0"/>
              <a:t>energy</a:t>
            </a:r>
            <a:r>
              <a:rPr lang="it-IT" sz="1200" dirty="0" smtClean="0"/>
              <a:t> </a:t>
            </a:r>
            <a:r>
              <a:rPr lang="it-IT" sz="1200" dirty="0" err="1" smtClean="0"/>
              <a:t>barrier</a:t>
            </a:r>
            <a:endParaRPr lang="it-IT" sz="1200" dirty="0"/>
          </a:p>
        </p:txBody>
      </p:sp>
      <p:sp>
        <p:nvSpPr>
          <p:cNvPr id="27" name="Freccia a sinistra 26"/>
          <p:cNvSpPr/>
          <p:nvPr/>
        </p:nvSpPr>
        <p:spPr>
          <a:xfrm>
            <a:off x="6112708" y="3405909"/>
            <a:ext cx="504056" cy="28803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it-IT"/>
          </a:p>
        </p:txBody>
      </p:sp>
      <p:sp>
        <p:nvSpPr>
          <p:cNvPr id="30" name="Freccia a sinistra 29"/>
          <p:cNvSpPr/>
          <p:nvPr/>
        </p:nvSpPr>
        <p:spPr>
          <a:xfrm rot="10800000">
            <a:off x="2573312" y="1034536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3283896" y="1156166"/>
            <a:ext cx="2664297" cy="2315656"/>
          </a:xfrm>
          <a:prstGeom prst="rect">
            <a:avLst/>
          </a:prstGeom>
          <a:solidFill>
            <a:srgbClr val="FF0000">
              <a:alpha val="1882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3563575" y="2275294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it-IT" sz="2000" dirty="0"/>
              <a:t>Bulk model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3686078" y="526110"/>
            <a:ext cx="2037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err="1" smtClean="0"/>
              <a:t>Injection</a:t>
            </a:r>
            <a:r>
              <a:rPr lang="it-IT" sz="2000" dirty="0" smtClean="0"/>
              <a:t> </a:t>
            </a:r>
            <a:r>
              <a:rPr lang="it-IT" sz="2000" dirty="0" err="1" smtClean="0"/>
              <a:t>models</a:t>
            </a:r>
            <a:endParaRPr lang="it-IT" sz="20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66" y="3895722"/>
            <a:ext cx="4038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364374"/>
              </p:ext>
            </p:extLst>
          </p:nvPr>
        </p:nvGraphicFramePr>
        <p:xfrm>
          <a:off x="4546600" y="4403725"/>
          <a:ext cx="4379913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9" name="Equation" r:id="rId5" imgW="2590560" imgH="838080" progId="Equation.DSMT4">
                  <p:embed/>
                </p:oleObj>
              </mc:Choice>
              <mc:Fallback>
                <p:oleObj name="Equation" r:id="rId5" imgW="259056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4403725"/>
                        <a:ext cx="4379913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14400" y="-63500"/>
            <a:ext cx="8229600" cy="645244"/>
          </a:xfrm>
        </p:spPr>
        <p:txBody>
          <a:bodyPr/>
          <a:lstStyle/>
          <a:p>
            <a:r>
              <a:rPr lang="it-IT" dirty="0" smtClean="0"/>
              <a:t>Model </a:t>
            </a:r>
            <a:r>
              <a:rPr lang="it-IT" dirty="0" err="1" smtClean="0"/>
              <a:t>basics</a:t>
            </a:r>
            <a:endParaRPr lang="it-IT" dirty="0"/>
          </a:p>
        </p:txBody>
      </p:sp>
      <p:cxnSp>
        <p:nvCxnSpPr>
          <p:cNvPr id="39" name="Connettore 2 38"/>
          <p:cNvCxnSpPr/>
          <p:nvPr/>
        </p:nvCxnSpPr>
        <p:spPr>
          <a:xfrm flipV="1">
            <a:off x="6326237" y="698060"/>
            <a:ext cx="36003" cy="30109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>
            <a:endCxn id="30" idx="1"/>
          </p:cNvCxnSpPr>
          <p:nvPr/>
        </p:nvCxnSpPr>
        <p:spPr bwMode="auto">
          <a:xfrm flipH="1">
            <a:off x="3077368" y="926220"/>
            <a:ext cx="821532" cy="252332"/>
          </a:xfrm>
          <a:prstGeom prst="straightConnector1">
            <a:avLst/>
          </a:prstGeom>
          <a:noFill/>
          <a:ln w="1905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nettore 2 8"/>
          <p:cNvCxnSpPr>
            <a:endCxn id="27" idx="1"/>
          </p:cNvCxnSpPr>
          <p:nvPr/>
        </p:nvCxnSpPr>
        <p:spPr bwMode="auto">
          <a:xfrm>
            <a:off x="5353848" y="926220"/>
            <a:ext cx="758860" cy="2623705"/>
          </a:xfrm>
          <a:prstGeom prst="straightConnector1">
            <a:avLst/>
          </a:prstGeom>
          <a:noFill/>
          <a:ln w="1905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CasellaDiTesto 39"/>
          <p:cNvSpPr txBox="1"/>
          <p:nvPr/>
        </p:nvSpPr>
        <p:spPr>
          <a:xfrm>
            <a:off x="5435600" y="4038600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b="1" dirty="0" err="1" smtClean="0"/>
              <a:t>Drift-Diffusion</a:t>
            </a:r>
            <a:r>
              <a:rPr lang="it-IT" b="1" dirty="0" smtClean="0"/>
              <a:t> Model </a:t>
            </a:r>
            <a:endParaRPr lang="it-IT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6678218" y="335538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Thermionic</a:t>
            </a:r>
            <a:r>
              <a:rPr lang="it-IT" dirty="0" smtClean="0"/>
              <a:t> </a:t>
            </a:r>
            <a:r>
              <a:rPr lang="it-IT" dirty="0" err="1" smtClean="0"/>
              <a:t>Injection</a:t>
            </a:r>
            <a:endParaRPr lang="it-IT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401902" y="984015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Thermionic</a:t>
            </a:r>
            <a:r>
              <a:rPr lang="it-IT" dirty="0" smtClean="0"/>
              <a:t> </a:t>
            </a:r>
            <a:r>
              <a:rPr lang="it-IT" dirty="0" err="1" smtClean="0"/>
              <a:t>Injection</a:t>
            </a:r>
            <a:endParaRPr lang="it-IT" dirty="0"/>
          </a:p>
        </p:txBody>
      </p:sp>
      <p:cxnSp>
        <p:nvCxnSpPr>
          <p:cNvPr id="47" name="Connettore 1 46"/>
          <p:cNvCxnSpPr/>
          <p:nvPr/>
        </p:nvCxnSpPr>
        <p:spPr bwMode="auto">
          <a:xfrm>
            <a:off x="2869851" y="1845684"/>
            <a:ext cx="3474387" cy="629665"/>
          </a:xfrm>
          <a:prstGeom prst="line">
            <a:avLst/>
          </a:prstGeom>
          <a:noFill/>
          <a:ln w="9525" cap="flat" cmpd="sng" algn="ctr">
            <a:solidFill>
              <a:srgbClr val="0000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ttore 1 47"/>
          <p:cNvCxnSpPr/>
          <p:nvPr/>
        </p:nvCxnSpPr>
        <p:spPr bwMode="auto">
          <a:xfrm>
            <a:off x="2869851" y="2290184"/>
            <a:ext cx="3474387" cy="62966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ttangolo 51"/>
          <p:cNvSpPr/>
          <p:nvPr/>
        </p:nvSpPr>
        <p:spPr>
          <a:xfrm>
            <a:off x="2438446" y="6134947"/>
            <a:ext cx="691986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F. </a:t>
            </a:r>
            <a:r>
              <a:rPr lang="en-US" sz="1200" dirty="0" err="1" smtClean="0">
                <a:solidFill>
                  <a:srgbClr val="000000"/>
                </a:solidFill>
              </a:rPr>
              <a:t>Santoni</a:t>
            </a:r>
            <a:r>
              <a:rPr lang="en-US" sz="1200" dirty="0" smtClean="0">
                <a:solidFill>
                  <a:srgbClr val="000000"/>
                </a:solidFill>
              </a:rPr>
              <a:t>, A. </a:t>
            </a:r>
            <a:r>
              <a:rPr lang="en-US" sz="1200" dirty="0" err="1" smtClean="0">
                <a:solidFill>
                  <a:srgbClr val="000000"/>
                </a:solidFill>
              </a:rPr>
              <a:t>Gagliardi</a:t>
            </a:r>
            <a:r>
              <a:rPr lang="en-US" sz="1200" dirty="0" smtClean="0">
                <a:solidFill>
                  <a:srgbClr val="000000"/>
                </a:solidFill>
              </a:rPr>
              <a:t>, M. auf </a:t>
            </a:r>
            <a:r>
              <a:rPr lang="en-US" sz="1200" dirty="0" err="1" smtClean="0">
                <a:solidFill>
                  <a:srgbClr val="000000"/>
                </a:solidFill>
              </a:rPr>
              <a:t>der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Maur</a:t>
            </a:r>
            <a:r>
              <a:rPr lang="en-US" sz="1200" dirty="0" smtClean="0">
                <a:solidFill>
                  <a:srgbClr val="000000"/>
                </a:solidFill>
              </a:rPr>
              <a:t>, A. Di Carlo, Organic Electronics </a:t>
            </a:r>
            <a:r>
              <a:rPr lang="it-IT" sz="1200" dirty="0">
                <a:solidFill>
                  <a:srgbClr val="000000"/>
                </a:solidFill>
              </a:rPr>
              <a:t>15 (2014) 1557–1570</a:t>
            </a:r>
          </a:p>
        </p:txBody>
      </p:sp>
    </p:spTree>
    <p:extLst>
      <p:ext uri="{BB962C8B-B14F-4D97-AF65-F5344CB8AC3E}">
        <p14:creationId xmlns:p14="http://schemas.microsoft.com/office/powerpoint/2010/main" val="27812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914400" y="-63500"/>
            <a:ext cx="8229600" cy="645244"/>
          </a:xfrm>
        </p:spPr>
        <p:txBody>
          <a:bodyPr/>
          <a:lstStyle/>
          <a:p>
            <a:r>
              <a:rPr lang="it-IT" dirty="0" err="1" smtClean="0"/>
              <a:t>Injection</a:t>
            </a:r>
            <a:r>
              <a:rPr lang="it-IT" dirty="0" smtClean="0"/>
              <a:t> Model</a:t>
            </a:r>
            <a:endParaRPr lang="it-IT" dirty="0"/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925179"/>
            <a:ext cx="3393155" cy="210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287578"/>
              </p:ext>
            </p:extLst>
          </p:nvPr>
        </p:nvGraphicFramePr>
        <p:xfrm>
          <a:off x="2824826" y="1218326"/>
          <a:ext cx="1049337" cy="55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28" name="Equation" r:id="rId4" imgW="1054080" imgH="444240" progId="Equation.DSMT4">
                  <p:embed/>
                </p:oleObj>
              </mc:Choice>
              <mc:Fallback>
                <p:oleObj name="Equation" r:id="rId4" imgW="1054080" imgH="444240" progId="Equation.DSMT4">
                  <p:embed/>
                  <p:pic>
                    <p:nvPicPr>
                      <p:cNvPr id="0" name="Oggetto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826" y="1218326"/>
                        <a:ext cx="1049337" cy="554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561772"/>
              </p:ext>
            </p:extLst>
          </p:nvPr>
        </p:nvGraphicFramePr>
        <p:xfrm>
          <a:off x="4547936" y="1568120"/>
          <a:ext cx="24479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29" name="Equation" r:id="rId6" imgW="2184400" imgH="254000" progId="Equation.DSMT4">
                  <p:embed/>
                </p:oleObj>
              </mc:Choice>
              <mc:Fallback>
                <p:oleObj name="Equation" r:id="rId6" imgW="2184400" imgH="254000" progId="Equation.DSMT4">
                  <p:embed/>
                  <p:pic>
                    <p:nvPicPr>
                      <p:cNvPr id="0" name="Oggetto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7936" y="1568120"/>
                        <a:ext cx="24479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445139"/>
              </p:ext>
            </p:extLst>
          </p:nvPr>
        </p:nvGraphicFramePr>
        <p:xfrm>
          <a:off x="4572000" y="2001497"/>
          <a:ext cx="24431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30" name="Equation" r:id="rId8" imgW="2374900" imgH="292100" progId="Equation.DSMT4">
                  <p:embed/>
                </p:oleObj>
              </mc:Choice>
              <mc:Fallback>
                <p:oleObj name="Equation" r:id="rId8" imgW="2374900" imgH="292100" progId="Equation.DSMT4">
                  <p:embed/>
                  <p:pic>
                    <p:nvPicPr>
                      <p:cNvPr id="0" name="Oggetto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01497"/>
                        <a:ext cx="2443162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673760" y="3925681"/>
            <a:ext cx="5582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/>
              <a:t>J.C. Scott, G.C. </a:t>
            </a:r>
            <a:r>
              <a:rPr lang="it-IT" sz="1400" dirty="0" err="1"/>
              <a:t>Malliaras</a:t>
            </a:r>
            <a:r>
              <a:rPr lang="it-IT" sz="1400" dirty="0"/>
              <a:t>, </a:t>
            </a:r>
            <a:r>
              <a:rPr lang="it-IT" sz="1400" dirty="0" err="1"/>
              <a:t>Chem</a:t>
            </a:r>
            <a:r>
              <a:rPr lang="it-IT" sz="1400" dirty="0"/>
              <a:t>. </a:t>
            </a:r>
            <a:r>
              <a:rPr lang="it-IT" sz="1400" dirty="0" err="1" smtClean="0"/>
              <a:t>Phys.Lett</a:t>
            </a:r>
            <a:r>
              <a:rPr lang="it-IT" sz="1400" dirty="0"/>
              <a:t>. 299 (1999) 115.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222950" y="1137683"/>
            <a:ext cx="5053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C.R. Crowell, S.M. Sze, Solid State Electron. 9 (1966) 1035.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199024" y="85004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boundary</a:t>
            </a:r>
            <a:r>
              <a:rPr lang="it-IT" dirty="0" smtClean="0"/>
              <a:t> </a:t>
            </a:r>
            <a:r>
              <a:rPr lang="it-IT" dirty="0" err="1" smtClean="0"/>
              <a:t>condition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351424" y="2482332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i="1" dirty="0"/>
              <a:t>n</a:t>
            </a:r>
            <a:r>
              <a:rPr lang="it-IT" baseline="-25000" dirty="0" smtClean="0"/>
              <a:t>0</a:t>
            </a:r>
            <a:r>
              <a:rPr lang="it-IT" dirty="0" smtClean="0"/>
              <a:t> </a:t>
            </a:r>
            <a:r>
              <a:rPr lang="it-IT" i="1" dirty="0" smtClean="0"/>
              <a:t>p</a:t>
            </a:r>
            <a:r>
              <a:rPr lang="it-IT" baseline="-25000" dirty="0" smtClean="0"/>
              <a:t>0 </a:t>
            </a:r>
            <a:r>
              <a:rPr lang="it-IT" dirty="0"/>
              <a:t> </a:t>
            </a:r>
            <a:r>
              <a:rPr lang="it-IT" dirty="0" err="1" smtClean="0"/>
              <a:t>equilibrium</a:t>
            </a:r>
            <a:r>
              <a:rPr lang="it-IT" dirty="0" smtClean="0"/>
              <a:t> </a:t>
            </a:r>
            <a:r>
              <a:rPr lang="it-IT" dirty="0" err="1" smtClean="0"/>
              <a:t>densities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49696" y="3628541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Scott-</a:t>
            </a:r>
            <a:r>
              <a:rPr lang="it-IT" dirty="0" err="1" smtClean="0"/>
              <a:t>Malliaras</a:t>
            </a:r>
            <a:r>
              <a:rPr lang="it-IT" dirty="0" smtClean="0"/>
              <a:t> model for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injection</a:t>
            </a:r>
            <a:endParaRPr lang="it-IT" dirty="0"/>
          </a:p>
        </p:txBody>
      </p:sp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50003"/>
              </p:ext>
            </p:extLst>
          </p:nvPr>
        </p:nvGraphicFramePr>
        <p:xfrm>
          <a:off x="1189173" y="5682643"/>
          <a:ext cx="1350962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31" name="Equation" r:id="rId10" imgW="1206360" imgH="419040" progId="Equation.DSMT4">
                  <p:embed/>
                </p:oleObj>
              </mc:Choice>
              <mc:Fallback>
                <p:oleObj name="Equation" r:id="rId10" imgW="1206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173" y="5682643"/>
                        <a:ext cx="1350962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7517" name="Picture 10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12" y="4233458"/>
            <a:ext cx="2499165" cy="18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22799" y="4591070"/>
            <a:ext cx="3397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1600" dirty="0" err="1" smtClean="0"/>
              <a:t>Longevin</a:t>
            </a:r>
            <a:r>
              <a:rPr lang="it-IT" sz="1600" dirty="0" smtClean="0"/>
              <a:t> </a:t>
            </a:r>
            <a:r>
              <a:rPr lang="it-IT" sz="1600" dirty="0" err="1" smtClean="0"/>
              <a:t>recombination</a:t>
            </a:r>
            <a:r>
              <a:rPr lang="it-IT" sz="1600" dirty="0" smtClean="0"/>
              <a:t> with image</a:t>
            </a:r>
            <a:endParaRPr lang="it-IT" sz="1600" dirty="0"/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499242"/>
              </p:ext>
            </p:extLst>
          </p:nvPr>
        </p:nvGraphicFramePr>
        <p:xfrm>
          <a:off x="1191269" y="5045652"/>
          <a:ext cx="2119295" cy="388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32" name="Equation" r:id="rId13" imgW="1498320" imgH="241200" progId="Equation.DSMT4">
                  <p:embed/>
                </p:oleObj>
              </mc:Choice>
              <mc:Fallback>
                <p:oleObj name="Equation" r:id="rId13" imgW="1498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269" y="5045652"/>
                        <a:ext cx="2119295" cy="388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479686"/>
              </p:ext>
            </p:extLst>
          </p:nvPr>
        </p:nvGraphicFramePr>
        <p:xfrm>
          <a:off x="3422970" y="5653461"/>
          <a:ext cx="13938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33" name="Equation" r:id="rId15" imgW="1244520" imgH="419040" progId="Equation.DSMT4">
                  <p:embed/>
                </p:oleObj>
              </mc:Choice>
              <mc:Fallback>
                <p:oleObj name="Equation" r:id="rId15" imgW="12445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970" y="5653461"/>
                        <a:ext cx="13938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2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6052" y="-406654"/>
            <a:ext cx="8229600" cy="1066800"/>
          </a:xfrm>
        </p:spPr>
        <p:txBody>
          <a:bodyPr/>
          <a:lstStyle/>
          <a:p>
            <a:r>
              <a:rPr lang="it-IT" dirty="0" smtClean="0"/>
              <a:t>Field </a:t>
            </a:r>
            <a:r>
              <a:rPr lang="it-IT" dirty="0" err="1" smtClean="0"/>
              <a:t>dependence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36" y="1731964"/>
            <a:ext cx="3332444" cy="25115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89754" y="18402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/>
              <a:t>g</a:t>
            </a:r>
            <a:r>
              <a:rPr lang="it-IT" dirty="0" smtClean="0"/>
              <a:t>(</a:t>
            </a:r>
            <a:r>
              <a:rPr lang="it-IT" i="1" dirty="0" smtClean="0"/>
              <a:t>f)</a:t>
            </a:r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686031"/>
              </p:ext>
            </p:extLst>
          </p:nvPr>
        </p:nvGraphicFramePr>
        <p:xfrm>
          <a:off x="994450" y="3104488"/>
          <a:ext cx="173831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38" name="Equation" r:id="rId4" imgW="1422360" imgH="457200" progId="Equation.DSMT4">
                  <p:embed/>
                </p:oleObj>
              </mc:Choice>
              <mc:Fallback>
                <p:oleObj name="Equation" r:id="rId4" imgW="1422360" imgH="457200" progId="Equation.DSMT4">
                  <p:embed/>
                  <p:pic>
                    <p:nvPicPr>
                      <p:cNvPr id="0" name="Oggetto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50" y="3104488"/>
                        <a:ext cx="1738313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877333"/>
              </p:ext>
            </p:extLst>
          </p:nvPr>
        </p:nvGraphicFramePr>
        <p:xfrm>
          <a:off x="1007150" y="4048192"/>
          <a:ext cx="18351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39" name="Equation" r:id="rId6" imgW="1638000" imgH="380880" progId="Equation.DSMT4">
                  <p:embed/>
                </p:oleObj>
              </mc:Choice>
              <mc:Fallback>
                <p:oleObj name="Equation" r:id="rId6" imgW="1638000" imgH="380880" progId="Equation.DSMT4">
                  <p:embed/>
                  <p:pic>
                    <p:nvPicPr>
                      <p:cNvPr id="0" name="Oggetto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150" y="4048192"/>
                        <a:ext cx="183515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387095"/>
              </p:ext>
            </p:extLst>
          </p:nvPr>
        </p:nvGraphicFramePr>
        <p:xfrm>
          <a:off x="1015864" y="1130126"/>
          <a:ext cx="1620838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40" name="Equation" r:id="rId8" imgW="1447560" imgH="419040" progId="Equation.DSMT4">
                  <p:embed/>
                </p:oleObj>
              </mc:Choice>
              <mc:Fallback>
                <p:oleObj name="Equation" r:id="rId8" imgW="1447560" imgH="419040" progId="Equation.DSMT4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864" y="1130126"/>
                        <a:ext cx="1620838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177021"/>
              </p:ext>
            </p:extLst>
          </p:nvPr>
        </p:nvGraphicFramePr>
        <p:xfrm>
          <a:off x="1001172" y="2024878"/>
          <a:ext cx="102552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41" name="Equation" r:id="rId10" imgW="914400" imgH="444240" progId="Equation.DSMT4">
                  <p:embed/>
                </p:oleObj>
              </mc:Choice>
              <mc:Fallback>
                <p:oleObj name="Equation" r:id="rId10" imgW="914400" imgH="444240" progId="Equation.DSMT4">
                  <p:embed/>
                  <p:pic>
                    <p:nvPicPr>
                      <p:cNvPr id="0" name="Oggetto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172" y="2024878"/>
                        <a:ext cx="1025525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3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7027" y="-429344"/>
            <a:ext cx="8229600" cy="1066800"/>
          </a:xfrm>
        </p:spPr>
        <p:txBody>
          <a:bodyPr/>
          <a:lstStyle/>
          <a:p>
            <a:r>
              <a:rPr lang="it-IT" dirty="0" err="1" smtClean="0"/>
              <a:t>Mobility</a:t>
            </a:r>
            <a:r>
              <a:rPr lang="it-IT" dirty="0" smtClean="0"/>
              <a:t> model</a:t>
            </a:r>
            <a:endParaRPr lang="it-IT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05828" y="1353754"/>
            <a:ext cx="5620196" cy="1816968"/>
            <a:chOff x="1201" y="2373"/>
            <a:chExt cx="4083" cy="1611"/>
          </a:xfrm>
        </p:grpSpPr>
        <p:pic>
          <p:nvPicPr>
            <p:cNvPr id="19" name="Immagine 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3281"/>
              <a:ext cx="3811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Immagin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2691"/>
              <a:ext cx="4083" cy="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Immagin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2373"/>
              <a:ext cx="2268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83" y="1225609"/>
            <a:ext cx="895896" cy="5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13668" y="868977"/>
            <a:ext cx="631455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b="0" dirty="0" err="1" smtClean="0"/>
              <a:t>Mobility</a:t>
            </a:r>
            <a:r>
              <a:rPr lang="it-IT" b="0" dirty="0" smtClean="0"/>
              <a:t> </a:t>
            </a:r>
            <a:r>
              <a:rPr lang="it-IT" b="0" dirty="0" err="1" smtClean="0"/>
              <a:t>is</a:t>
            </a:r>
            <a:r>
              <a:rPr lang="it-IT" b="0" dirty="0" smtClean="0"/>
              <a:t> </a:t>
            </a:r>
            <a:r>
              <a:rPr lang="it-IT" b="0" dirty="0" err="1" smtClean="0"/>
              <a:t>dependent</a:t>
            </a:r>
            <a:r>
              <a:rPr lang="it-IT" b="0" dirty="0" smtClean="0"/>
              <a:t> on </a:t>
            </a:r>
            <a:r>
              <a:rPr lang="it-IT" b="0" dirty="0" err="1" smtClean="0"/>
              <a:t>carrier</a:t>
            </a:r>
            <a:r>
              <a:rPr lang="it-IT" b="0" dirty="0" smtClean="0"/>
              <a:t> </a:t>
            </a:r>
            <a:r>
              <a:rPr lang="it-IT" b="0" dirty="0" err="1" smtClean="0"/>
              <a:t>density</a:t>
            </a:r>
            <a:r>
              <a:rPr lang="it-IT" b="0" dirty="0" smtClean="0"/>
              <a:t> </a:t>
            </a:r>
            <a:r>
              <a:rPr lang="it-IT" b="0" dirty="0"/>
              <a:t>n</a:t>
            </a:r>
            <a:r>
              <a:rPr lang="it-IT" b="0" dirty="0" smtClean="0"/>
              <a:t> and </a:t>
            </a:r>
            <a:r>
              <a:rPr lang="it-IT" b="0" dirty="0" err="1" smtClean="0"/>
              <a:t>electric</a:t>
            </a:r>
            <a:r>
              <a:rPr lang="it-IT" b="0" dirty="0" smtClean="0"/>
              <a:t> </a:t>
            </a:r>
            <a:r>
              <a:rPr lang="it-IT" b="0" dirty="0" err="1" smtClean="0"/>
              <a:t>field</a:t>
            </a:r>
            <a:r>
              <a:rPr lang="it-IT" b="0" dirty="0" smtClean="0"/>
              <a:t> F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386027" y="3386623"/>
            <a:ext cx="3240359" cy="2429103"/>
            <a:chOff x="280595" y="4161780"/>
            <a:chExt cx="3240359" cy="2429103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95" y="4161780"/>
              <a:ext cx="3240359" cy="2429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1869265" y="6320006"/>
              <a:ext cx="11381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sz="1600" b="0" dirty="0">
                  <a:solidFill>
                    <a:schemeClr val="bg2">
                      <a:lumMod val="25000"/>
                    </a:schemeClr>
                  </a:solidFill>
                </a:rPr>
                <a:t>n</a:t>
              </a:r>
              <a:endParaRPr lang="it-IT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729319" y="3386623"/>
            <a:ext cx="3242051" cy="2429103"/>
            <a:chOff x="3649287" y="4161780"/>
            <a:chExt cx="3242051" cy="2429103"/>
          </a:xfrm>
        </p:grpSpPr>
        <p:grpSp>
          <p:nvGrpSpPr>
            <p:cNvPr id="12" name="Gruppo 11"/>
            <p:cNvGrpSpPr/>
            <p:nvPr/>
          </p:nvGrpSpPr>
          <p:grpSpPr>
            <a:xfrm>
              <a:off x="3649287" y="4161780"/>
              <a:ext cx="3242051" cy="2429103"/>
              <a:chOff x="3649287" y="4161780"/>
              <a:chExt cx="3242051" cy="2429103"/>
            </a:xfrm>
          </p:grpSpPr>
          <p:pic>
            <p:nvPicPr>
              <p:cNvPr id="15" name="Picture 1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287" y="4161780"/>
                <a:ext cx="3242051" cy="24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5236682" y="6302999"/>
                <a:ext cx="125035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it-IT" sz="1600" b="0" dirty="0" smtClean="0">
                    <a:solidFill>
                      <a:schemeClr val="bg2">
                        <a:lumMod val="25000"/>
                      </a:schemeClr>
                    </a:solidFill>
                  </a:rPr>
                  <a:t>F</a:t>
                </a:r>
                <a:endParaRPr lang="it-IT" dirty="0"/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6029379" y="5773906"/>
              <a:ext cx="99386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sz="1400" b="0" dirty="0">
                  <a:solidFill>
                    <a:schemeClr val="bg2">
                      <a:lumMod val="25000"/>
                    </a:schemeClr>
                  </a:solidFill>
                </a:rPr>
                <a:t>n</a:t>
              </a:r>
              <a:endParaRPr lang="it-IT" sz="1600" dirty="0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6042079" y="4694406"/>
              <a:ext cx="99386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it-IT" sz="1400" b="0" dirty="0">
                  <a:solidFill>
                    <a:schemeClr val="bg2">
                      <a:lumMod val="25000"/>
                    </a:schemeClr>
                  </a:solidFill>
                </a:rPr>
                <a:t>n</a:t>
              </a:r>
              <a:endParaRPr lang="it-IT" sz="1600" dirty="0"/>
            </a:p>
          </p:txBody>
        </p:sp>
      </p:grp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83" y="1924160"/>
            <a:ext cx="604837" cy="3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7111070" y="3386623"/>
            <a:ext cx="2379662" cy="12311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it-IT" b="0" dirty="0" err="1"/>
              <a:t>Mobility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 smtClean="0"/>
              <a:t>strongly</a:t>
            </a:r>
            <a:r>
              <a:rPr lang="it-IT" b="0" dirty="0" smtClean="0"/>
              <a:t> </a:t>
            </a:r>
            <a:r>
              <a:rPr lang="it-IT" b="0" dirty="0" err="1" smtClean="0"/>
              <a:t>dependent</a:t>
            </a:r>
            <a:r>
              <a:rPr lang="it-IT" b="0" dirty="0" smtClean="0"/>
              <a:t> on the </a:t>
            </a:r>
            <a:r>
              <a:rPr lang="it-IT" b="0" dirty="0" err="1" smtClean="0"/>
              <a:t>energy</a:t>
            </a:r>
            <a:r>
              <a:rPr lang="it-IT" b="0" dirty="0" smtClean="0"/>
              <a:t> </a:t>
            </a:r>
            <a:r>
              <a:rPr lang="it-IT" b="0" dirty="0" err="1" smtClean="0"/>
              <a:t>disorder</a:t>
            </a:r>
            <a:r>
              <a:rPr lang="it-IT" b="0" dirty="0" smtClean="0"/>
              <a:t> </a:t>
            </a:r>
            <a:r>
              <a:rPr lang="it-IT" b="0" dirty="0" err="1" smtClean="0"/>
              <a:t>parameter</a:t>
            </a:r>
            <a:r>
              <a:rPr lang="it-IT" b="0" dirty="0" smtClean="0"/>
              <a:t> </a:t>
            </a:r>
            <a:r>
              <a:rPr lang="it-IT" b="0" dirty="0" smtClean="0">
                <a:latin typeface="Symbol" panose="05050102010706020507" pitchFamily="18" charset="2"/>
              </a:rPr>
              <a:t>s</a:t>
            </a:r>
            <a:endParaRPr lang="it-IT" sz="1600" dirty="0">
              <a:latin typeface="Symbol" panose="05050102010706020507" pitchFamily="18" charset="2"/>
            </a:endParaRPr>
          </a:p>
        </p:txBody>
      </p:sp>
      <p:sp>
        <p:nvSpPr>
          <p:cNvPr id="11" name="CasellaDiTesto 21"/>
          <p:cNvSpPr txBox="1"/>
          <p:nvPr/>
        </p:nvSpPr>
        <p:spPr>
          <a:xfrm>
            <a:off x="2987043" y="6016824"/>
            <a:ext cx="4191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00" dirty="0" smtClean="0"/>
              <a:t>W. F. </a:t>
            </a:r>
            <a:r>
              <a:rPr lang="en-US" sz="1200" dirty="0" err="1" smtClean="0"/>
              <a:t>Pasveer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it-IT" sz="1200" dirty="0" smtClean="0"/>
              <a:t>, </a:t>
            </a:r>
            <a:r>
              <a:rPr lang="it-IT" sz="1200" dirty="0" err="1" smtClean="0"/>
              <a:t>Phys</a:t>
            </a:r>
            <a:r>
              <a:rPr lang="it-IT" sz="1200" dirty="0" smtClean="0"/>
              <a:t>. Rev. Lett. 94 (2005) 206601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5992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">
  <a:themeElements>
    <a:clrScheme name="Capsu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Pct val="75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Pct val="75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43959</TotalTime>
  <Words>689</Words>
  <Application>Microsoft Office PowerPoint</Application>
  <PresentationFormat>Presentazione su schermo (4:3)</PresentationFormat>
  <Paragraphs>157</Paragraphs>
  <Slides>24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7" baseType="lpstr">
      <vt:lpstr>Capsule</vt:lpstr>
      <vt:lpstr>Equation</vt:lpstr>
      <vt:lpstr>MathType 5.0 Equation</vt:lpstr>
      <vt:lpstr>Coupling FEM and atomistic models for  electronic device simulations:  The TiberCAD approach</vt:lpstr>
      <vt:lpstr>TiberCAD people</vt:lpstr>
      <vt:lpstr>Presentazione standard di PowerPoint</vt:lpstr>
      <vt:lpstr>Presentazione standard di PowerPoint</vt:lpstr>
      <vt:lpstr>Organic devices</vt:lpstr>
      <vt:lpstr>Model basics</vt:lpstr>
      <vt:lpstr>Injection Model</vt:lpstr>
      <vt:lpstr>Field dependence</vt:lpstr>
      <vt:lpstr>Mobility model</vt:lpstr>
      <vt:lpstr>Induced Density of Interfacial States</vt:lpstr>
      <vt:lpstr>Presentazione standard di PowerPoint</vt:lpstr>
      <vt:lpstr>Determination of parameters</vt:lpstr>
      <vt:lpstr>Presentazione standard di PowerPoint</vt:lpstr>
      <vt:lpstr>Determination of parameters</vt:lpstr>
      <vt:lpstr>ITO/CuPc/α-NPD/Alq3/LiF/Al</vt:lpstr>
      <vt:lpstr>Importance of interfaces</vt:lpstr>
      <vt:lpstr>Trap-assisted tunneling</vt:lpstr>
      <vt:lpstr>P3HT/TiO2 morphology</vt:lpstr>
      <vt:lpstr>Model of the blend</vt:lpstr>
      <vt:lpstr>Effect of interface traps</vt:lpstr>
      <vt:lpstr>Effect of traps II</vt:lpstr>
      <vt:lpstr>Effective model</vt:lpstr>
      <vt:lpstr>Presentazione standard di PowerPoint</vt:lpstr>
      <vt:lpstr>Presentazione standard di PowerPoint</vt:lpstr>
    </vt:vector>
  </TitlesOfParts>
  <Company>UniTorVergata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DKLDKLAS</dc:title>
  <dc:creator>Optolab</dc:creator>
  <cp:lastModifiedBy>Alex</cp:lastModifiedBy>
  <cp:revision>894</cp:revision>
  <dcterms:created xsi:type="dcterms:W3CDTF">2006-12-22T14:41:15Z</dcterms:created>
  <dcterms:modified xsi:type="dcterms:W3CDTF">2015-06-05T15:35:37Z</dcterms:modified>
</cp:coreProperties>
</file>