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72"/>
  </p:notesMasterIdLst>
  <p:handoutMasterIdLst>
    <p:handoutMasterId r:id="rId73"/>
  </p:handoutMasterIdLst>
  <p:sldIdLst>
    <p:sldId id="764" r:id="rId2"/>
    <p:sldId id="766" r:id="rId3"/>
    <p:sldId id="641" r:id="rId4"/>
    <p:sldId id="781" r:id="rId5"/>
    <p:sldId id="867" r:id="rId6"/>
    <p:sldId id="868" r:id="rId7"/>
    <p:sldId id="870" r:id="rId8"/>
    <p:sldId id="869" r:id="rId9"/>
    <p:sldId id="874" r:id="rId10"/>
    <p:sldId id="878" r:id="rId11"/>
    <p:sldId id="876" r:id="rId12"/>
    <p:sldId id="877" r:id="rId13"/>
    <p:sldId id="879" r:id="rId14"/>
    <p:sldId id="880" r:id="rId15"/>
    <p:sldId id="881" r:id="rId16"/>
    <p:sldId id="882" r:id="rId17"/>
    <p:sldId id="883" r:id="rId18"/>
    <p:sldId id="884" r:id="rId19"/>
    <p:sldId id="885" r:id="rId20"/>
    <p:sldId id="886" r:id="rId21"/>
    <p:sldId id="887" r:id="rId22"/>
    <p:sldId id="871" r:id="rId23"/>
    <p:sldId id="725" r:id="rId24"/>
    <p:sldId id="872" r:id="rId25"/>
    <p:sldId id="810" r:id="rId26"/>
    <p:sldId id="815" r:id="rId27"/>
    <p:sldId id="809" r:id="rId28"/>
    <p:sldId id="814" r:id="rId29"/>
    <p:sldId id="816" r:id="rId30"/>
    <p:sldId id="860" r:id="rId31"/>
    <p:sldId id="920" r:id="rId32"/>
    <p:sldId id="826" r:id="rId33"/>
    <p:sldId id="827" r:id="rId34"/>
    <p:sldId id="805" r:id="rId35"/>
    <p:sldId id="807" r:id="rId36"/>
    <p:sldId id="836" r:id="rId37"/>
    <p:sldId id="873" r:id="rId38"/>
    <p:sldId id="837" r:id="rId39"/>
    <p:sldId id="888" r:id="rId40"/>
    <p:sldId id="889" r:id="rId41"/>
    <p:sldId id="890" r:id="rId42"/>
    <p:sldId id="891" r:id="rId43"/>
    <p:sldId id="892" r:id="rId44"/>
    <p:sldId id="894" r:id="rId45"/>
    <p:sldId id="895" r:id="rId46"/>
    <p:sldId id="900" r:id="rId47"/>
    <p:sldId id="901" r:id="rId48"/>
    <p:sldId id="902" r:id="rId49"/>
    <p:sldId id="903" r:id="rId50"/>
    <p:sldId id="904" r:id="rId51"/>
    <p:sldId id="905" r:id="rId52"/>
    <p:sldId id="906" r:id="rId53"/>
    <p:sldId id="907" r:id="rId54"/>
    <p:sldId id="908" r:id="rId55"/>
    <p:sldId id="909" r:id="rId56"/>
    <p:sldId id="910" r:id="rId57"/>
    <p:sldId id="911" r:id="rId58"/>
    <p:sldId id="924" r:id="rId59"/>
    <p:sldId id="925" r:id="rId60"/>
    <p:sldId id="926" r:id="rId61"/>
    <p:sldId id="923" r:id="rId62"/>
    <p:sldId id="916" r:id="rId63"/>
    <p:sldId id="917" r:id="rId64"/>
    <p:sldId id="918" r:id="rId65"/>
    <p:sldId id="919" r:id="rId66"/>
    <p:sldId id="848" r:id="rId67"/>
    <p:sldId id="927" r:id="rId68"/>
    <p:sldId id="928" r:id="rId69"/>
    <p:sldId id="921" r:id="rId70"/>
    <p:sldId id="922" r:id="rId71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1pPr>
    <a:lvl2pPr marL="457106"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2pPr>
    <a:lvl3pPr marL="914210"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3pPr>
    <a:lvl4pPr marL="1371316"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4pPr>
    <a:lvl5pPr marL="1828421" algn="l" rtl="0" fontAlgn="base">
      <a:spcBef>
        <a:spcPct val="20000"/>
      </a:spcBef>
      <a:spcAft>
        <a:spcPct val="0"/>
      </a:spcAft>
      <a:buClr>
        <a:srgbClr val="000000"/>
      </a:buClr>
      <a:buSzPct val="75000"/>
      <a:buFont typeface="Wingdings" pitchFamily="2" charset="2"/>
      <a:buChar char="l"/>
      <a:defRPr kern="1200">
        <a:solidFill>
          <a:srgbClr val="000000"/>
        </a:solidFill>
        <a:latin typeface="Arial" charset="0"/>
        <a:ea typeface="+mn-ea"/>
        <a:cs typeface="+mn-cs"/>
      </a:defRPr>
    </a:lvl5pPr>
    <a:lvl6pPr marL="2285526" algn="l" defTabSz="914210" rtl="0" eaLnBrk="1" latinLnBrk="0" hangingPunct="1">
      <a:defRPr kern="1200">
        <a:solidFill>
          <a:srgbClr val="000000"/>
        </a:solidFill>
        <a:latin typeface="Arial" charset="0"/>
        <a:ea typeface="+mn-ea"/>
        <a:cs typeface="+mn-cs"/>
      </a:defRPr>
    </a:lvl6pPr>
    <a:lvl7pPr marL="2742630" algn="l" defTabSz="914210" rtl="0" eaLnBrk="1" latinLnBrk="0" hangingPunct="1">
      <a:defRPr kern="1200">
        <a:solidFill>
          <a:srgbClr val="000000"/>
        </a:solidFill>
        <a:latin typeface="Arial" charset="0"/>
        <a:ea typeface="+mn-ea"/>
        <a:cs typeface="+mn-cs"/>
      </a:defRPr>
    </a:lvl7pPr>
    <a:lvl8pPr marL="3199736" algn="l" defTabSz="914210" rtl="0" eaLnBrk="1" latinLnBrk="0" hangingPunct="1">
      <a:defRPr kern="1200">
        <a:solidFill>
          <a:srgbClr val="000000"/>
        </a:solidFill>
        <a:latin typeface="Arial" charset="0"/>
        <a:ea typeface="+mn-ea"/>
        <a:cs typeface="+mn-cs"/>
      </a:defRPr>
    </a:lvl8pPr>
    <a:lvl9pPr marL="3656841" algn="l" defTabSz="914210" rtl="0" eaLnBrk="1" latinLnBrk="0" hangingPunct="1">
      <a:defRPr kern="1200">
        <a:solidFill>
          <a:srgbClr val="00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0000"/>
    <a:srgbClr val="B2B2B2"/>
    <a:srgbClr val="FF6600"/>
    <a:srgbClr val="FFCCCC"/>
    <a:srgbClr val="EAFC04"/>
    <a:srgbClr val="FF0000"/>
    <a:srgbClr val="000099"/>
    <a:srgbClr val="CCFF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6" autoAdjust="0"/>
    <p:restoredTop sz="98296" autoAdjust="0"/>
  </p:normalViewPr>
  <p:slideViewPr>
    <p:cSldViewPr snapToGrid="0">
      <p:cViewPr>
        <p:scale>
          <a:sx n="63" d="100"/>
          <a:sy n="63" d="100"/>
        </p:scale>
        <p:origin x="-365" y="5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02A595-BB8F-43A8-8732-4826DC3645EF}" type="doc">
      <dgm:prSet loTypeId="urn:microsoft.com/office/officeart/2005/8/layout/arrow2" loCatId="process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it-IT"/>
        </a:p>
      </dgm:t>
    </dgm:pt>
    <dgm:pt modelId="{CCDC7F97-639D-4D82-B119-B2982B912E92}">
      <dgm:prSet/>
      <dgm:spPr/>
      <dgm:t>
        <a:bodyPr/>
        <a:lstStyle/>
        <a:p>
          <a:pPr rtl="0"/>
          <a:r>
            <a:rPr lang="it-IT" b="1" dirty="0" smtClean="0"/>
            <a:t>1 A</a:t>
          </a:r>
          <a:endParaRPr lang="it-IT" b="1" dirty="0"/>
        </a:p>
      </dgm:t>
    </dgm:pt>
    <dgm:pt modelId="{F78D3BC9-FABB-4ED1-BA1C-5B97F0812F2E}" type="parTrans" cxnId="{26584CE4-C486-4FFB-BF96-B2D195479657}">
      <dgm:prSet/>
      <dgm:spPr/>
      <dgm:t>
        <a:bodyPr/>
        <a:lstStyle/>
        <a:p>
          <a:endParaRPr lang="it-IT"/>
        </a:p>
      </dgm:t>
    </dgm:pt>
    <dgm:pt modelId="{64957CB9-1109-487A-80D9-5D1A29250FB9}" type="sibTrans" cxnId="{26584CE4-C486-4FFB-BF96-B2D195479657}">
      <dgm:prSet/>
      <dgm:spPr/>
      <dgm:t>
        <a:bodyPr/>
        <a:lstStyle/>
        <a:p>
          <a:endParaRPr lang="it-IT"/>
        </a:p>
      </dgm:t>
    </dgm:pt>
    <dgm:pt modelId="{C9B63A74-AEB0-4032-8769-D0D290CDC844}">
      <dgm:prSet/>
      <dgm:spPr/>
      <dgm:t>
        <a:bodyPr/>
        <a:lstStyle/>
        <a:p>
          <a:pPr rtl="0"/>
          <a:r>
            <a:rPr lang="it-IT" b="1" dirty="0" smtClean="0"/>
            <a:t>1 </a:t>
          </a:r>
          <a:r>
            <a:rPr lang="it-IT" b="1" dirty="0" err="1" smtClean="0"/>
            <a:t>nm</a:t>
          </a:r>
          <a:endParaRPr lang="it-IT" b="1" dirty="0"/>
        </a:p>
      </dgm:t>
    </dgm:pt>
    <dgm:pt modelId="{FB35397C-46E6-4E9A-B496-0E29891279A7}" type="parTrans" cxnId="{1A6571A2-38B5-45BB-B5B1-94E0D5081C29}">
      <dgm:prSet/>
      <dgm:spPr/>
      <dgm:t>
        <a:bodyPr/>
        <a:lstStyle/>
        <a:p>
          <a:endParaRPr lang="it-IT"/>
        </a:p>
      </dgm:t>
    </dgm:pt>
    <dgm:pt modelId="{C6B79779-96B3-4875-8398-CFB8D53420EF}" type="sibTrans" cxnId="{1A6571A2-38B5-45BB-B5B1-94E0D5081C29}">
      <dgm:prSet/>
      <dgm:spPr/>
      <dgm:t>
        <a:bodyPr/>
        <a:lstStyle/>
        <a:p>
          <a:endParaRPr lang="it-IT"/>
        </a:p>
      </dgm:t>
    </dgm:pt>
    <dgm:pt modelId="{BF228E34-7FE2-4003-973D-9EB2DCDABF91}">
      <dgm:prSet/>
      <dgm:spPr/>
      <dgm:t>
        <a:bodyPr/>
        <a:lstStyle/>
        <a:p>
          <a:pPr rtl="0"/>
          <a:r>
            <a:rPr lang="it-IT" b="1" dirty="0" smtClean="0"/>
            <a:t>10 </a:t>
          </a:r>
          <a:r>
            <a:rPr lang="it-IT" b="1" dirty="0" err="1" smtClean="0"/>
            <a:t>nm</a:t>
          </a:r>
          <a:endParaRPr lang="it-IT" b="1" dirty="0"/>
        </a:p>
      </dgm:t>
    </dgm:pt>
    <dgm:pt modelId="{781943F2-EB67-43E4-97B8-21173F7F76F4}" type="parTrans" cxnId="{CC8FCD74-2BF7-43CE-A61C-1A4995F39942}">
      <dgm:prSet/>
      <dgm:spPr/>
      <dgm:t>
        <a:bodyPr/>
        <a:lstStyle/>
        <a:p>
          <a:endParaRPr lang="it-IT"/>
        </a:p>
      </dgm:t>
    </dgm:pt>
    <dgm:pt modelId="{AA3B8E3F-1D29-41C9-99A3-55061F6CC488}" type="sibTrans" cxnId="{CC8FCD74-2BF7-43CE-A61C-1A4995F39942}">
      <dgm:prSet/>
      <dgm:spPr/>
      <dgm:t>
        <a:bodyPr/>
        <a:lstStyle/>
        <a:p>
          <a:endParaRPr lang="it-IT"/>
        </a:p>
      </dgm:t>
    </dgm:pt>
    <dgm:pt modelId="{C55FBAE2-1C32-4B6B-821E-979CB84DB3B0}">
      <dgm:prSet/>
      <dgm:spPr/>
      <dgm:t>
        <a:bodyPr/>
        <a:lstStyle/>
        <a:p>
          <a:pPr rtl="0"/>
          <a:r>
            <a:rPr lang="it-IT" b="1" dirty="0" smtClean="0"/>
            <a:t>100 </a:t>
          </a:r>
          <a:r>
            <a:rPr lang="it-IT" b="1" dirty="0" err="1" smtClean="0"/>
            <a:t>nm</a:t>
          </a:r>
          <a:endParaRPr lang="it-IT" b="1" dirty="0"/>
        </a:p>
      </dgm:t>
    </dgm:pt>
    <dgm:pt modelId="{253E2527-553C-4DAB-956A-91AA19C846B0}" type="parTrans" cxnId="{432FBF51-3F59-41EC-8BFD-675C3928ACED}">
      <dgm:prSet/>
      <dgm:spPr/>
      <dgm:t>
        <a:bodyPr/>
        <a:lstStyle/>
        <a:p>
          <a:endParaRPr lang="it-IT"/>
        </a:p>
      </dgm:t>
    </dgm:pt>
    <dgm:pt modelId="{A6C72F3E-D0CA-427D-A490-60379960D031}" type="sibTrans" cxnId="{432FBF51-3F59-41EC-8BFD-675C3928ACED}">
      <dgm:prSet/>
      <dgm:spPr/>
      <dgm:t>
        <a:bodyPr/>
        <a:lstStyle/>
        <a:p>
          <a:endParaRPr lang="it-IT"/>
        </a:p>
      </dgm:t>
    </dgm:pt>
    <dgm:pt modelId="{F4194735-061F-48DE-A585-D7B8FE6444D8}">
      <dgm:prSet/>
      <dgm:spPr/>
      <dgm:t>
        <a:bodyPr/>
        <a:lstStyle/>
        <a:p>
          <a:pPr rtl="0"/>
          <a:r>
            <a:rPr lang="it-IT" b="1" dirty="0" smtClean="0"/>
            <a:t>1 </a:t>
          </a:r>
          <a:r>
            <a:rPr lang="it-IT" b="1" dirty="0" err="1" smtClean="0"/>
            <a:t>um</a:t>
          </a:r>
          <a:r>
            <a:rPr lang="it-IT" b="1" dirty="0" smtClean="0"/>
            <a:t> </a:t>
          </a:r>
          <a:endParaRPr lang="it-IT" b="1" dirty="0"/>
        </a:p>
      </dgm:t>
    </dgm:pt>
    <dgm:pt modelId="{DDA32DEA-94C8-4E7C-8BA9-2B04174BEF12}" type="parTrans" cxnId="{258EFB21-1A10-4372-8166-8B0A6FFB7C66}">
      <dgm:prSet/>
      <dgm:spPr/>
      <dgm:t>
        <a:bodyPr/>
        <a:lstStyle/>
        <a:p>
          <a:endParaRPr lang="it-IT"/>
        </a:p>
      </dgm:t>
    </dgm:pt>
    <dgm:pt modelId="{E91BF869-FB18-4A1D-994B-0EBE1CB94587}" type="sibTrans" cxnId="{258EFB21-1A10-4372-8166-8B0A6FFB7C66}">
      <dgm:prSet/>
      <dgm:spPr/>
      <dgm:t>
        <a:bodyPr/>
        <a:lstStyle/>
        <a:p>
          <a:endParaRPr lang="it-IT"/>
        </a:p>
      </dgm:t>
    </dgm:pt>
    <dgm:pt modelId="{7B0EC04B-6207-4100-9063-93E9DEB15355}" type="pres">
      <dgm:prSet presAssocID="{EB02A595-BB8F-43A8-8732-4826DC3645E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3AF63E3-33EF-4DB8-A97D-52A4EC7E38ED}" type="pres">
      <dgm:prSet presAssocID="{EB02A595-BB8F-43A8-8732-4826DC3645EF}" presName="arrow" presStyleLbl="bgShp" presStyleIdx="0" presStyleCnt="1" custScaleX="184659" custLinFactNeighborX="-15335" custLinFactNeighborY="5109"/>
      <dgm:spPr/>
      <dgm:t>
        <a:bodyPr/>
        <a:lstStyle/>
        <a:p>
          <a:endParaRPr lang="it-IT"/>
        </a:p>
      </dgm:t>
    </dgm:pt>
    <dgm:pt modelId="{2EA30FDD-FEA9-4491-8114-56E3EE209FFF}" type="pres">
      <dgm:prSet presAssocID="{EB02A595-BB8F-43A8-8732-4826DC3645EF}" presName="arrowDiagram5" presStyleCnt="0"/>
      <dgm:spPr/>
      <dgm:t>
        <a:bodyPr/>
        <a:lstStyle/>
        <a:p>
          <a:endParaRPr lang="it-IT"/>
        </a:p>
      </dgm:t>
    </dgm:pt>
    <dgm:pt modelId="{2A3D717B-DBF6-41DB-B663-F9267DE31609}" type="pres">
      <dgm:prSet presAssocID="{CCDC7F97-639D-4D82-B119-B2982B912E92}" presName="bullet5a" presStyleLbl="node1" presStyleIdx="0" presStyleCnt="5" custLinFactX="-600000" custLinFactY="-200000" custLinFactNeighborX="-606457" custLinFactNeighborY="-206392"/>
      <dgm:spPr/>
      <dgm:t>
        <a:bodyPr/>
        <a:lstStyle/>
        <a:p>
          <a:endParaRPr lang="it-IT"/>
        </a:p>
      </dgm:t>
    </dgm:pt>
    <dgm:pt modelId="{DAB9D361-805C-47C8-871D-3F0D21554FF7}" type="pres">
      <dgm:prSet presAssocID="{CCDC7F97-639D-4D82-B119-B2982B912E92}" presName="textBox5a" presStyleLbl="revTx" presStyleIdx="0" presStyleCnt="5" custLinFactX="-100000" custLinFactNeighborX="-141946" custLinFactNeighborY="274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E247B02-3B9C-4307-AC57-F5B751349F31}" type="pres">
      <dgm:prSet presAssocID="{C9B63A74-AEB0-4032-8769-D0D290CDC844}" presName="bullet5b" presStyleLbl="node1" presStyleIdx="1" presStyleCnt="5" custLinFactX="-200000" custLinFactY="-56490" custLinFactNeighborX="-222712" custLinFactNeighborY="-100000"/>
      <dgm:spPr/>
      <dgm:t>
        <a:bodyPr/>
        <a:lstStyle/>
        <a:p>
          <a:endParaRPr lang="it-IT"/>
        </a:p>
      </dgm:t>
    </dgm:pt>
    <dgm:pt modelId="{DD8C9F38-2439-4FBC-9F1F-A526B26029F0}" type="pres">
      <dgm:prSet presAssocID="{C9B63A74-AEB0-4032-8769-D0D290CDC844}" presName="textBox5b" presStyleLbl="revTx" presStyleIdx="1" presStyleCnt="5" custScaleX="146038" custScaleY="56608" custLinFactX="-3806" custLinFactNeighborX="-100000" custLinFactNeighborY="-1070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1FF801-83AB-4578-9ED2-320AA82FF938}" type="pres">
      <dgm:prSet presAssocID="{BF228E34-7FE2-4003-973D-9EB2DCDABF91}" presName="bullet5c" presStyleLbl="node1" presStyleIdx="2" presStyleCnt="5" custLinFactX="-50093" custLinFactNeighborX="-100000" custLinFactNeighborY="-46580"/>
      <dgm:spPr/>
      <dgm:t>
        <a:bodyPr/>
        <a:lstStyle/>
        <a:p>
          <a:endParaRPr lang="it-IT"/>
        </a:p>
      </dgm:t>
    </dgm:pt>
    <dgm:pt modelId="{A7517FCC-9EAC-4FD8-A4F5-A03310339DC8}" type="pres">
      <dgm:prSet presAssocID="{BF228E34-7FE2-4003-973D-9EB2DCDABF91}" presName="textBox5c" presStyleLbl="revTx" presStyleIdx="2" presStyleCnt="5" custScaleX="145674" custScaleY="53783" custLinFactNeighborX="-54871" custLinFactNeighborY="-225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147C507-3D2D-41BF-822A-FC16B07E9D04}" type="pres">
      <dgm:prSet presAssocID="{C55FBAE2-1C32-4B6B-821E-979CB84DB3B0}" presName="bullet5d" presStyleLbl="node1" presStyleIdx="3" presStyleCnt="5" custLinFactNeighborX="-52325" custLinFactNeighborY="12967"/>
      <dgm:spPr/>
      <dgm:t>
        <a:bodyPr/>
        <a:lstStyle/>
        <a:p>
          <a:endParaRPr lang="it-IT"/>
        </a:p>
      </dgm:t>
    </dgm:pt>
    <dgm:pt modelId="{DFC09D47-89FA-4C29-B330-DF0A32FC0B19}" type="pres">
      <dgm:prSet presAssocID="{C55FBAE2-1C32-4B6B-821E-979CB84DB3B0}" presName="textBox5d" presStyleLbl="revTx" presStyleIdx="3" presStyleCnt="5" custScaleX="199758" custScaleY="47664" custLinFactNeighborX="-6280" custLinFactNeighborY="-383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D44EBC-6234-46A9-9209-1525D13B32FB}" type="pres">
      <dgm:prSet presAssocID="{F4194735-061F-48DE-A585-D7B8FE6444D8}" presName="bullet5e" presStyleLbl="node1" presStyleIdx="4" presStyleCnt="5" custLinFactNeighborX="30825" custLinFactNeighborY="25621"/>
      <dgm:spPr/>
      <dgm:t>
        <a:bodyPr/>
        <a:lstStyle/>
        <a:p>
          <a:endParaRPr lang="it-IT"/>
        </a:p>
      </dgm:t>
    </dgm:pt>
    <dgm:pt modelId="{5E1C3791-E802-48E3-BA32-C3BED2E3C227}" type="pres">
      <dgm:prSet presAssocID="{F4194735-061F-48DE-A585-D7B8FE6444D8}" presName="textBox5e" presStyleLbl="revTx" presStyleIdx="4" presStyleCnt="5" custScaleX="178329" custScaleY="41770" custLinFactNeighborX="52567" custLinFactNeighborY="-1142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BB53BF1-F3E3-4781-8FC2-EEAC85C42C2D}" type="presOf" srcId="{BF228E34-7FE2-4003-973D-9EB2DCDABF91}" destId="{A7517FCC-9EAC-4FD8-A4F5-A03310339DC8}" srcOrd="0" destOrd="0" presId="urn:microsoft.com/office/officeart/2005/8/layout/arrow2"/>
    <dgm:cxn modelId="{1A6571A2-38B5-45BB-B5B1-94E0D5081C29}" srcId="{EB02A595-BB8F-43A8-8732-4826DC3645EF}" destId="{C9B63A74-AEB0-4032-8769-D0D290CDC844}" srcOrd="1" destOrd="0" parTransId="{FB35397C-46E6-4E9A-B496-0E29891279A7}" sibTransId="{C6B79779-96B3-4875-8398-CFB8D53420EF}"/>
    <dgm:cxn modelId="{6714D4B7-6774-41B7-9EA5-0C096B6F3B05}" type="presOf" srcId="{EB02A595-BB8F-43A8-8732-4826DC3645EF}" destId="{7B0EC04B-6207-4100-9063-93E9DEB15355}" srcOrd="0" destOrd="0" presId="urn:microsoft.com/office/officeart/2005/8/layout/arrow2"/>
    <dgm:cxn modelId="{5DB3DF8C-772B-4D1D-A89A-5B277A0EDAAD}" type="presOf" srcId="{C9B63A74-AEB0-4032-8769-D0D290CDC844}" destId="{DD8C9F38-2439-4FBC-9F1F-A526B26029F0}" srcOrd="0" destOrd="0" presId="urn:microsoft.com/office/officeart/2005/8/layout/arrow2"/>
    <dgm:cxn modelId="{258EFB21-1A10-4372-8166-8B0A6FFB7C66}" srcId="{EB02A595-BB8F-43A8-8732-4826DC3645EF}" destId="{F4194735-061F-48DE-A585-D7B8FE6444D8}" srcOrd="4" destOrd="0" parTransId="{DDA32DEA-94C8-4E7C-8BA9-2B04174BEF12}" sibTransId="{E91BF869-FB18-4A1D-994B-0EBE1CB94587}"/>
    <dgm:cxn modelId="{5EDB2F22-AE7D-4511-99BA-BFFE7B0CCEEF}" type="presOf" srcId="{CCDC7F97-639D-4D82-B119-B2982B912E92}" destId="{DAB9D361-805C-47C8-871D-3F0D21554FF7}" srcOrd="0" destOrd="0" presId="urn:microsoft.com/office/officeart/2005/8/layout/arrow2"/>
    <dgm:cxn modelId="{CC8FCD74-2BF7-43CE-A61C-1A4995F39942}" srcId="{EB02A595-BB8F-43A8-8732-4826DC3645EF}" destId="{BF228E34-7FE2-4003-973D-9EB2DCDABF91}" srcOrd="2" destOrd="0" parTransId="{781943F2-EB67-43E4-97B8-21173F7F76F4}" sibTransId="{AA3B8E3F-1D29-41C9-99A3-55061F6CC488}"/>
    <dgm:cxn modelId="{C40C7188-7243-4011-972E-674476241997}" type="presOf" srcId="{C55FBAE2-1C32-4B6B-821E-979CB84DB3B0}" destId="{DFC09D47-89FA-4C29-B330-DF0A32FC0B19}" srcOrd="0" destOrd="0" presId="urn:microsoft.com/office/officeart/2005/8/layout/arrow2"/>
    <dgm:cxn modelId="{26584CE4-C486-4FFB-BF96-B2D195479657}" srcId="{EB02A595-BB8F-43A8-8732-4826DC3645EF}" destId="{CCDC7F97-639D-4D82-B119-B2982B912E92}" srcOrd="0" destOrd="0" parTransId="{F78D3BC9-FABB-4ED1-BA1C-5B97F0812F2E}" sibTransId="{64957CB9-1109-487A-80D9-5D1A29250FB9}"/>
    <dgm:cxn modelId="{432FBF51-3F59-41EC-8BFD-675C3928ACED}" srcId="{EB02A595-BB8F-43A8-8732-4826DC3645EF}" destId="{C55FBAE2-1C32-4B6B-821E-979CB84DB3B0}" srcOrd="3" destOrd="0" parTransId="{253E2527-553C-4DAB-956A-91AA19C846B0}" sibTransId="{A6C72F3E-D0CA-427D-A490-60379960D031}"/>
    <dgm:cxn modelId="{2BF52550-204C-45FA-9D97-BC4D938FD0CC}" type="presOf" srcId="{F4194735-061F-48DE-A585-D7B8FE6444D8}" destId="{5E1C3791-E802-48E3-BA32-C3BED2E3C227}" srcOrd="0" destOrd="0" presId="urn:microsoft.com/office/officeart/2005/8/layout/arrow2"/>
    <dgm:cxn modelId="{434B8EF7-8670-4C4B-BC80-6C9F3FCC50DB}" type="presParOf" srcId="{7B0EC04B-6207-4100-9063-93E9DEB15355}" destId="{73AF63E3-33EF-4DB8-A97D-52A4EC7E38ED}" srcOrd="0" destOrd="0" presId="urn:microsoft.com/office/officeart/2005/8/layout/arrow2"/>
    <dgm:cxn modelId="{0AD7EE67-EF1B-484F-99C0-2F7265C2B156}" type="presParOf" srcId="{7B0EC04B-6207-4100-9063-93E9DEB15355}" destId="{2EA30FDD-FEA9-4491-8114-56E3EE209FFF}" srcOrd="1" destOrd="0" presId="urn:microsoft.com/office/officeart/2005/8/layout/arrow2"/>
    <dgm:cxn modelId="{6D5E6436-43EE-4430-8969-404DF2251FF5}" type="presParOf" srcId="{2EA30FDD-FEA9-4491-8114-56E3EE209FFF}" destId="{2A3D717B-DBF6-41DB-B663-F9267DE31609}" srcOrd="0" destOrd="0" presId="urn:microsoft.com/office/officeart/2005/8/layout/arrow2"/>
    <dgm:cxn modelId="{88C11653-896A-45B7-B9DD-0D67DC724A39}" type="presParOf" srcId="{2EA30FDD-FEA9-4491-8114-56E3EE209FFF}" destId="{DAB9D361-805C-47C8-871D-3F0D21554FF7}" srcOrd="1" destOrd="0" presId="urn:microsoft.com/office/officeart/2005/8/layout/arrow2"/>
    <dgm:cxn modelId="{97447F7C-5C97-4025-BE82-FE428AA758DE}" type="presParOf" srcId="{2EA30FDD-FEA9-4491-8114-56E3EE209FFF}" destId="{DE247B02-3B9C-4307-AC57-F5B751349F31}" srcOrd="2" destOrd="0" presId="urn:microsoft.com/office/officeart/2005/8/layout/arrow2"/>
    <dgm:cxn modelId="{D0DF5F04-FCCB-468D-AE6B-7A3F48A1F4C8}" type="presParOf" srcId="{2EA30FDD-FEA9-4491-8114-56E3EE209FFF}" destId="{DD8C9F38-2439-4FBC-9F1F-A526B26029F0}" srcOrd="3" destOrd="0" presId="urn:microsoft.com/office/officeart/2005/8/layout/arrow2"/>
    <dgm:cxn modelId="{BA03793A-7FF7-4A8D-9850-8BDD35DA6AC9}" type="presParOf" srcId="{2EA30FDD-FEA9-4491-8114-56E3EE209FFF}" destId="{F11FF801-83AB-4578-9ED2-320AA82FF938}" srcOrd="4" destOrd="0" presId="urn:microsoft.com/office/officeart/2005/8/layout/arrow2"/>
    <dgm:cxn modelId="{DB139E70-127D-4792-BA35-D2F074F2DD6A}" type="presParOf" srcId="{2EA30FDD-FEA9-4491-8114-56E3EE209FFF}" destId="{A7517FCC-9EAC-4FD8-A4F5-A03310339DC8}" srcOrd="5" destOrd="0" presId="urn:microsoft.com/office/officeart/2005/8/layout/arrow2"/>
    <dgm:cxn modelId="{E6002DA2-64A1-45A3-ADD5-B844F424AE00}" type="presParOf" srcId="{2EA30FDD-FEA9-4491-8114-56E3EE209FFF}" destId="{1147C507-3D2D-41BF-822A-FC16B07E9D04}" srcOrd="6" destOrd="0" presId="urn:microsoft.com/office/officeart/2005/8/layout/arrow2"/>
    <dgm:cxn modelId="{AF113593-D9E7-4BC9-A007-5555196D3551}" type="presParOf" srcId="{2EA30FDD-FEA9-4491-8114-56E3EE209FFF}" destId="{DFC09D47-89FA-4C29-B330-DF0A32FC0B19}" srcOrd="7" destOrd="0" presId="urn:microsoft.com/office/officeart/2005/8/layout/arrow2"/>
    <dgm:cxn modelId="{D55A34CA-3D8B-4123-B9A2-9A564D747AC0}" type="presParOf" srcId="{2EA30FDD-FEA9-4491-8114-56E3EE209FFF}" destId="{0CD44EBC-6234-46A9-9209-1525D13B32FB}" srcOrd="8" destOrd="0" presId="urn:microsoft.com/office/officeart/2005/8/layout/arrow2"/>
    <dgm:cxn modelId="{90D69094-578B-4C3A-976E-E525F1BD889C}" type="presParOf" srcId="{2EA30FDD-FEA9-4491-8114-56E3EE209FFF}" destId="{5E1C3791-E802-48E3-BA32-C3BED2E3C227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909C24-7DC0-433C-B266-5A6FBF99387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89A91E7-8639-42AE-BF2E-85ED9101DCCB}">
      <dgm:prSet custT="1"/>
      <dgm:spPr>
        <a:gradFill flip="none" rotWithShape="1">
          <a:gsLst>
            <a:gs pos="300">
              <a:srgbClr val="00B0F0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</dgm:spPr>
      <dgm:t>
        <a:bodyPr/>
        <a:lstStyle/>
        <a:p>
          <a:pPr rtl="0"/>
          <a:r>
            <a:rPr lang="it-IT" sz="2000" b="1" i="0" baseline="0" dirty="0" err="1" smtClean="0"/>
            <a:t>Features</a:t>
          </a:r>
          <a:r>
            <a:rPr lang="it-IT" sz="2000" b="1" dirty="0" smtClean="0"/>
            <a:t>:</a:t>
          </a:r>
          <a:endParaRPr lang="it-IT" sz="2000" dirty="0"/>
        </a:p>
      </dgm:t>
    </dgm:pt>
    <dgm:pt modelId="{DB92AF6F-1762-4E1A-957E-C08AA12395A4}" type="parTrans" cxnId="{EBCE99A6-02E8-4812-BA0B-C6425D24F4A8}">
      <dgm:prSet/>
      <dgm:spPr/>
      <dgm:t>
        <a:bodyPr/>
        <a:lstStyle/>
        <a:p>
          <a:endParaRPr lang="it-IT"/>
        </a:p>
      </dgm:t>
    </dgm:pt>
    <dgm:pt modelId="{C08BD0BC-7DD7-42E5-B869-A55BC64B863A}" type="sibTrans" cxnId="{EBCE99A6-02E8-4812-BA0B-C6425D24F4A8}">
      <dgm:prSet/>
      <dgm:spPr/>
      <dgm:t>
        <a:bodyPr/>
        <a:lstStyle/>
        <a:p>
          <a:endParaRPr lang="it-IT"/>
        </a:p>
      </dgm:t>
    </dgm:pt>
    <dgm:pt modelId="{49FCDDEA-FA73-4F06-884C-839C626F06D1}">
      <dgm:prSet/>
      <dgm:spPr>
        <a:gradFill flip="none" rotWithShape="1">
          <a:gsLst>
            <a:gs pos="300">
              <a:srgbClr val="00B0F0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  <a:ln>
          <a:noFill/>
        </a:ln>
      </dgm:spPr>
      <dgm:t>
        <a:bodyPr/>
        <a:lstStyle/>
        <a:p>
          <a:pPr rtl="0"/>
          <a:r>
            <a:rPr lang="it-IT" i="0" dirty="0" err="1" smtClean="0"/>
            <a:t>drift</a:t>
          </a:r>
          <a:r>
            <a:rPr lang="it-IT" i="0" dirty="0" smtClean="0"/>
            <a:t> </a:t>
          </a:r>
          <a:r>
            <a:rPr lang="it-IT" i="0" dirty="0" err="1" smtClean="0"/>
            <a:t>diffusion</a:t>
          </a:r>
          <a:r>
            <a:rPr lang="it-IT" i="0" dirty="0" smtClean="0"/>
            <a:t>, strain, </a:t>
          </a:r>
          <a:r>
            <a:rPr lang="it-IT" i="0" dirty="0" err="1" smtClean="0"/>
            <a:t>thermal</a:t>
          </a:r>
          <a:r>
            <a:rPr lang="it-IT" i="0" dirty="0" smtClean="0"/>
            <a:t>, EFA</a:t>
          </a:r>
          <a:endParaRPr lang="it-IT" dirty="0"/>
        </a:p>
      </dgm:t>
    </dgm:pt>
    <dgm:pt modelId="{8B9C9B44-0D5A-4A65-AEF0-EE27F0300180}" type="parTrans" cxnId="{FAAC498D-FD1F-4930-A0C3-193EB35A110F}">
      <dgm:prSet/>
      <dgm:spPr/>
      <dgm:t>
        <a:bodyPr/>
        <a:lstStyle/>
        <a:p>
          <a:endParaRPr lang="it-IT"/>
        </a:p>
      </dgm:t>
    </dgm:pt>
    <dgm:pt modelId="{86FAAD45-BC97-4507-9980-F8614A44B723}" type="sibTrans" cxnId="{FAAC498D-FD1F-4930-A0C3-193EB35A110F}">
      <dgm:prSet/>
      <dgm:spPr/>
      <dgm:t>
        <a:bodyPr/>
        <a:lstStyle/>
        <a:p>
          <a:endParaRPr lang="it-IT"/>
        </a:p>
      </dgm:t>
    </dgm:pt>
    <dgm:pt modelId="{C64F30A2-1EC2-4E79-835A-47A5EE966578}">
      <dgm:prSet/>
      <dgm:spPr>
        <a:gradFill flip="none" rotWithShape="1">
          <a:gsLst>
            <a:gs pos="300">
              <a:srgbClr val="00B0F0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  <a:ln>
          <a:noFill/>
        </a:ln>
      </dgm:spPr>
      <dgm:t>
        <a:bodyPr/>
        <a:lstStyle/>
        <a:p>
          <a:pPr rtl="0"/>
          <a:r>
            <a:rPr lang="it-IT" dirty="0" smtClean="0"/>
            <a:t>VFF, ETB, DFTB</a:t>
          </a:r>
          <a:endParaRPr lang="it-IT" dirty="0"/>
        </a:p>
      </dgm:t>
    </dgm:pt>
    <dgm:pt modelId="{36A57E98-C313-4761-9148-F29EF7EBB13D}" type="parTrans" cxnId="{F4468F31-AA1A-4EC3-8B14-035D4EFDA782}">
      <dgm:prSet/>
      <dgm:spPr/>
      <dgm:t>
        <a:bodyPr/>
        <a:lstStyle/>
        <a:p>
          <a:endParaRPr lang="it-IT"/>
        </a:p>
      </dgm:t>
    </dgm:pt>
    <dgm:pt modelId="{38FDE011-2C72-4817-9722-1E17B1641387}" type="sibTrans" cxnId="{F4468F31-AA1A-4EC3-8B14-035D4EFDA782}">
      <dgm:prSet/>
      <dgm:spPr/>
      <dgm:t>
        <a:bodyPr/>
        <a:lstStyle/>
        <a:p>
          <a:endParaRPr lang="it-IT"/>
        </a:p>
      </dgm:t>
    </dgm:pt>
    <dgm:pt modelId="{B6119168-3A89-4A4D-B916-720FDB114D18}">
      <dgm:prSet/>
      <dgm:spPr>
        <a:gradFill flip="none" rotWithShape="1">
          <a:gsLst>
            <a:gs pos="300">
              <a:srgbClr val="00B0F0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  <a:ln>
          <a:noFill/>
        </a:ln>
      </dgm:spPr>
      <dgm:t>
        <a:bodyPr/>
        <a:lstStyle/>
        <a:p>
          <a:pPr rtl="0"/>
          <a:r>
            <a:rPr lang="it-IT" dirty="0" err="1" smtClean="0"/>
            <a:t>Organics</a:t>
          </a:r>
          <a:r>
            <a:rPr lang="it-IT" dirty="0" smtClean="0"/>
            <a:t>, DSSC </a:t>
          </a:r>
          <a:r>
            <a:rPr lang="it-IT" dirty="0" err="1" smtClean="0"/>
            <a:t>modelling</a:t>
          </a:r>
          <a:r>
            <a:rPr lang="it-IT" dirty="0" smtClean="0"/>
            <a:t>.</a:t>
          </a:r>
          <a:endParaRPr lang="it-IT" dirty="0"/>
        </a:p>
      </dgm:t>
    </dgm:pt>
    <dgm:pt modelId="{7638535C-B262-4F57-A2C7-EB38A860EB01}" type="parTrans" cxnId="{160BA780-804E-4A39-8E76-CB8B063741DB}">
      <dgm:prSet/>
      <dgm:spPr/>
      <dgm:t>
        <a:bodyPr/>
        <a:lstStyle/>
        <a:p>
          <a:endParaRPr lang="it-IT"/>
        </a:p>
      </dgm:t>
    </dgm:pt>
    <dgm:pt modelId="{BB9FA3E0-A165-4798-BFCD-444911F6C5A9}" type="sibTrans" cxnId="{160BA780-804E-4A39-8E76-CB8B063741DB}">
      <dgm:prSet/>
      <dgm:spPr/>
      <dgm:t>
        <a:bodyPr/>
        <a:lstStyle/>
        <a:p>
          <a:endParaRPr lang="it-IT"/>
        </a:p>
      </dgm:t>
    </dgm:pt>
    <dgm:pt modelId="{06ACACCA-10C3-4607-B11F-5051AAD07F3D}" type="pres">
      <dgm:prSet presAssocID="{07909C24-7DC0-433C-B266-5A6FBF993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5DDAAA1-2D1E-4D92-A232-C5BE21FE189C}" type="pres">
      <dgm:prSet presAssocID="{289A91E7-8639-42AE-BF2E-85ED9101DCC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FD4658-3174-4AD1-897C-13F16A76F977}" type="pres">
      <dgm:prSet presAssocID="{C08BD0BC-7DD7-42E5-B869-A55BC64B863A}" presName="spacer" presStyleCnt="0"/>
      <dgm:spPr/>
    </dgm:pt>
    <dgm:pt modelId="{75E887FE-E52E-444F-A5A0-66C10D5C9DDF}" type="pres">
      <dgm:prSet presAssocID="{49FCDDEA-FA73-4F06-884C-839C626F06D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907229D-69D6-4AA9-ABDC-033F776D7853}" type="pres">
      <dgm:prSet presAssocID="{86FAAD45-BC97-4507-9980-F8614A44B723}" presName="spacer" presStyleCnt="0"/>
      <dgm:spPr/>
    </dgm:pt>
    <dgm:pt modelId="{1574E60E-7BB5-43A3-AB1E-F6977AA3A3E4}" type="pres">
      <dgm:prSet presAssocID="{C64F30A2-1EC2-4E79-835A-47A5EE96657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5E9273B-BDEB-4F2B-8CAB-8AACFA196F03}" type="pres">
      <dgm:prSet presAssocID="{38FDE011-2C72-4817-9722-1E17B1641387}" presName="spacer" presStyleCnt="0"/>
      <dgm:spPr/>
    </dgm:pt>
    <dgm:pt modelId="{274D18D0-9F8B-4A8E-AF47-B24D874D194B}" type="pres">
      <dgm:prSet presAssocID="{B6119168-3A89-4A4D-B916-720FDB114D1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BCE99A6-02E8-4812-BA0B-C6425D24F4A8}" srcId="{07909C24-7DC0-433C-B266-5A6FBF993875}" destId="{289A91E7-8639-42AE-BF2E-85ED9101DCCB}" srcOrd="0" destOrd="0" parTransId="{DB92AF6F-1762-4E1A-957E-C08AA12395A4}" sibTransId="{C08BD0BC-7DD7-42E5-B869-A55BC64B863A}"/>
    <dgm:cxn modelId="{160BA780-804E-4A39-8E76-CB8B063741DB}" srcId="{07909C24-7DC0-433C-B266-5A6FBF993875}" destId="{B6119168-3A89-4A4D-B916-720FDB114D18}" srcOrd="3" destOrd="0" parTransId="{7638535C-B262-4F57-A2C7-EB38A860EB01}" sibTransId="{BB9FA3E0-A165-4798-BFCD-444911F6C5A9}"/>
    <dgm:cxn modelId="{2FACFD44-8310-419B-A9E3-800F5DBBD3F7}" type="presOf" srcId="{C64F30A2-1EC2-4E79-835A-47A5EE966578}" destId="{1574E60E-7BB5-43A3-AB1E-F6977AA3A3E4}" srcOrd="0" destOrd="0" presId="urn:microsoft.com/office/officeart/2005/8/layout/vList2"/>
    <dgm:cxn modelId="{4215AA5E-9727-49CC-8F4B-58AF1D481E7A}" type="presOf" srcId="{B6119168-3A89-4A4D-B916-720FDB114D18}" destId="{274D18D0-9F8B-4A8E-AF47-B24D874D194B}" srcOrd="0" destOrd="0" presId="urn:microsoft.com/office/officeart/2005/8/layout/vList2"/>
    <dgm:cxn modelId="{F0377BE6-D2B0-4839-8E26-DB269BD3E5C8}" type="presOf" srcId="{289A91E7-8639-42AE-BF2E-85ED9101DCCB}" destId="{A5DDAAA1-2D1E-4D92-A232-C5BE21FE189C}" srcOrd="0" destOrd="0" presId="urn:microsoft.com/office/officeart/2005/8/layout/vList2"/>
    <dgm:cxn modelId="{F4468F31-AA1A-4EC3-8B14-035D4EFDA782}" srcId="{07909C24-7DC0-433C-B266-5A6FBF993875}" destId="{C64F30A2-1EC2-4E79-835A-47A5EE966578}" srcOrd="2" destOrd="0" parTransId="{36A57E98-C313-4761-9148-F29EF7EBB13D}" sibTransId="{38FDE011-2C72-4817-9722-1E17B1641387}"/>
    <dgm:cxn modelId="{0B7FDAD2-EF6A-4826-901C-D008EA224897}" type="presOf" srcId="{07909C24-7DC0-433C-B266-5A6FBF993875}" destId="{06ACACCA-10C3-4607-B11F-5051AAD07F3D}" srcOrd="0" destOrd="0" presId="urn:microsoft.com/office/officeart/2005/8/layout/vList2"/>
    <dgm:cxn modelId="{00CCE440-F0EF-424F-83D4-E8AFCD80C6BB}" type="presOf" srcId="{49FCDDEA-FA73-4F06-884C-839C626F06D1}" destId="{75E887FE-E52E-444F-A5A0-66C10D5C9DDF}" srcOrd="0" destOrd="0" presId="urn:microsoft.com/office/officeart/2005/8/layout/vList2"/>
    <dgm:cxn modelId="{FAAC498D-FD1F-4930-A0C3-193EB35A110F}" srcId="{07909C24-7DC0-433C-B266-5A6FBF993875}" destId="{49FCDDEA-FA73-4F06-884C-839C626F06D1}" srcOrd="1" destOrd="0" parTransId="{8B9C9B44-0D5A-4A65-AEF0-EE27F0300180}" sibTransId="{86FAAD45-BC97-4507-9980-F8614A44B723}"/>
    <dgm:cxn modelId="{E5085680-E326-4B44-A624-1F23F93FAC3F}" type="presParOf" srcId="{06ACACCA-10C3-4607-B11F-5051AAD07F3D}" destId="{A5DDAAA1-2D1E-4D92-A232-C5BE21FE189C}" srcOrd="0" destOrd="0" presId="urn:microsoft.com/office/officeart/2005/8/layout/vList2"/>
    <dgm:cxn modelId="{E77C1E24-CF83-4B59-AE9C-8A10E704E10C}" type="presParOf" srcId="{06ACACCA-10C3-4607-B11F-5051AAD07F3D}" destId="{7AFD4658-3174-4AD1-897C-13F16A76F977}" srcOrd="1" destOrd="0" presId="urn:microsoft.com/office/officeart/2005/8/layout/vList2"/>
    <dgm:cxn modelId="{55F69F1D-4FA3-4858-8F30-3276003D8D61}" type="presParOf" srcId="{06ACACCA-10C3-4607-B11F-5051AAD07F3D}" destId="{75E887FE-E52E-444F-A5A0-66C10D5C9DDF}" srcOrd="2" destOrd="0" presId="urn:microsoft.com/office/officeart/2005/8/layout/vList2"/>
    <dgm:cxn modelId="{172EEC1E-E970-4F0C-977C-38ED6333BEF9}" type="presParOf" srcId="{06ACACCA-10C3-4607-B11F-5051AAD07F3D}" destId="{A907229D-69D6-4AA9-ABDC-033F776D7853}" srcOrd="3" destOrd="0" presId="urn:microsoft.com/office/officeart/2005/8/layout/vList2"/>
    <dgm:cxn modelId="{9E967758-C012-413C-9F53-898B310FEA12}" type="presParOf" srcId="{06ACACCA-10C3-4607-B11F-5051AAD07F3D}" destId="{1574E60E-7BB5-43A3-AB1E-F6977AA3A3E4}" srcOrd="4" destOrd="0" presId="urn:microsoft.com/office/officeart/2005/8/layout/vList2"/>
    <dgm:cxn modelId="{0AE6BC8A-F53D-4103-A583-4C85E9D89D29}" type="presParOf" srcId="{06ACACCA-10C3-4607-B11F-5051AAD07F3D}" destId="{95E9273B-BDEB-4F2B-8CAB-8AACFA196F03}" srcOrd="5" destOrd="0" presId="urn:microsoft.com/office/officeart/2005/8/layout/vList2"/>
    <dgm:cxn modelId="{11BDFE7E-A9E6-4768-8388-1C783DA59710}" type="presParOf" srcId="{06ACACCA-10C3-4607-B11F-5051AAD07F3D}" destId="{274D18D0-9F8B-4A8E-AF47-B24D874D194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F63E3-33EF-4DB8-A97D-52A4EC7E38ED}">
      <dsp:nvSpPr>
        <dsp:cNvPr id="0" name=""/>
        <dsp:cNvSpPr/>
      </dsp:nvSpPr>
      <dsp:spPr>
        <a:xfrm>
          <a:off x="498757" y="0"/>
          <a:ext cx="4806806" cy="162692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3D717B-DBF6-41DB-B663-F9267DE31609}">
      <dsp:nvSpPr>
        <dsp:cNvPr id="0" name=""/>
        <dsp:cNvSpPr/>
      </dsp:nvSpPr>
      <dsp:spPr>
        <a:xfrm>
          <a:off x="1533894" y="966468"/>
          <a:ext cx="59870" cy="59870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9D361-805C-47C8-871D-3F0D21554FF7}">
      <dsp:nvSpPr>
        <dsp:cNvPr id="0" name=""/>
        <dsp:cNvSpPr/>
      </dsp:nvSpPr>
      <dsp:spPr>
        <a:xfrm>
          <a:off x="1461102" y="1239713"/>
          <a:ext cx="341002" cy="387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24" tIns="0" rIns="0" bIns="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1 A</a:t>
          </a:r>
          <a:endParaRPr lang="it-IT" sz="1600" b="1" kern="1200" dirty="0"/>
        </a:p>
      </dsp:txBody>
      <dsp:txXfrm>
        <a:off x="1461102" y="1239713"/>
        <a:ext cx="341002" cy="387206"/>
      </dsp:txXfrm>
    </dsp:sp>
    <dsp:sp modelId="{DE247B02-3B9C-4307-AC57-F5B751349F31}">
      <dsp:nvSpPr>
        <dsp:cNvPr id="0" name=""/>
        <dsp:cNvSpPr/>
      </dsp:nvSpPr>
      <dsp:spPr>
        <a:xfrm>
          <a:off x="2184165" y="751737"/>
          <a:ext cx="93710" cy="93710"/>
        </a:xfrm>
        <a:prstGeom prst="ellipse">
          <a:avLst/>
        </a:prstGeom>
        <a:solidFill>
          <a:schemeClr val="accent4">
            <a:shade val="50000"/>
            <a:hueOff val="294070"/>
            <a:satOff val="-37531"/>
            <a:lumOff val="239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C9F38-2439-4FBC-9F1F-A526B26029F0}">
      <dsp:nvSpPr>
        <dsp:cNvPr id="0" name=""/>
        <dsp:cNvSpPr/>
      </dsp:nvSpPr>
      <dsp:spPr>
        <a:xfrm>
          <a:off x="2079122" y="1020184"/>
          <a:ext cx="631044" cy="385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655" tIns="0" rIns="0" bIns="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1 </a:t>
          </a:r>
          <a:r>
            <a:rPr lang="it-IT" sz="1600" b="1" kern="1200" dirty="0" err="1" smtClean="0"/>
            <a:t>nm</a:t>
          </a:r>
          <a:endParaRPr lang="it-IT" sz="1600" b="1" kern="1200" dirty="0"/>
        </a:p>
      </dsp:txBody>
      <dsp:txXfrm>
        <a:off x="2079122" y="1020184"/>
        <a:ext cx="631044" cy="385885"/>
      </dsp:txXfrm>
    </dsp:sp>
    <dsp:sp modelId="{F11FF801-83AB-4578-9ED2-320AA82FF938}">
      <dsp:nvSpPr>
        <dsp:cNvPr id="0" name=""/>
        <dsp:cNvSpPr/>
      </dsp:nvSpPr>
      <dsp:spPr>
        <a:xfrm>
          <a:off x="2809245" y="591916"/>
          <a:ext cx="124947" cy="124947"/>
        </a:xfrm>
        <a:prstGeom prst="ellipse">
          <a:avLst/>
        </a:prstGeom>
        <a:solidFill>
          <a:schemeClr val="accent4">
            <a:shade val="50000"/>
            <a:hueOff val="588141"/>
            <a:satOff val="-75062"/>
            <a:lumOff val="479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517FCC-9EAC-4FD8-A4F5-A03310339DC8}">
      <dsp:nvSpPr>
        <dsp:cNvPr id="0" name=""/>
        <dsp:cNvSpPr/>
      </dsp:nvSpPr>
      <dsp:spPr>
        <a:xfrm>
          <a:off x="2668856" y="903297"/>
          <a:ext cx="731855" cy="4917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207" tIns="0" rIns="0" bIns="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10 </a:t>
          </a:r>
          <a:r>
            <a:rPr lang="it-IT" sz="1600" b="1" kern="1200" dirty="0" err="1" smtClean="0"/>
            <a:t>nm</a:t>
          </a:r>
          <a:endParaRPr lang="it-IT" sz="1600" b="1" kern="1200" dirty="0"/>
        </a:p>
      </dsp:txBody>
      <dsp:txXfrm>
        <a:off x="2668856" y="903297"/>
        <a:ext cx="731855" cy="491753"/>
      </dsp:txXfrm>
    </dsp:sp>
    <dsp:sp modelId="{1147C507-3D2D-41BF-822A-FC16B07E9D04}">
      <dsp:nvSpPr>
        <dsp:cNvPr id="0" name=""/>
        <dsp:cNvSpPr/>
      </dsp:nvSpPr>
      <dsp:spPr>
        <a:xfrm>
          <a:off x="3396506" y="477115"/>
          <a:ext cx="161390" cy="161390"/>
        </a:xfrm>
        <a:prstGeom prst="ellipse">
          <a:avLst/>
        </a:prstGeom>
        <a:solidFill>
          <a:schemeClr val="accent4">
            <a:shade val="50000"/>
            <a:hueOff val="588141"/>
            <a:satOff val="-75062"/>
            <a:lumOff val="479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09D47-89FA-4C29-B330-DF0A32FC0B19}">
      <dsp:nvSpPr>
        <dsp:cNvPr id="0" name=""/>
        <dsp:cNvSpPr/>
      </dsp:nvSpPr>
      <dsp:spPr>
        <a:xfrm>
          <a:off x="3269277" y="780375"/>
          <a:ext cx="1039968" cy="5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517" tIns="0" rIns="0" bIns="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100 </a:t>
          </a:r>
          <a:r>
            <a:rPr lang="it-IT" sz="1600" b="1" kern="1200" dirty="0" err="1" smtClean="0"/>
            <a:t>nm</a:t>
          </a:r>
          <a:endParaRPr lang="it-IT" sz="1600" b="1" kern="1200" dirty="0"/>
        </a:p>
      </dsp:txBody>
      <dsp:txXfrm>
        <a:off x="3269277" y="780375"/>
        <a:ext cx="1039968" cy="519554"/>
      </dsp:txXfrm>
    </dsp:sp>
    <dsp:sp modelId="{0CD44EBC-6234-46A9-9209-1525D13B32FB}">
      <dsp:nvSpPr>
        <dsp:cNvPr id="0" name=""/>
        <dsp:cNvSpPr/>
      </dsp:nvSpPr>
      <dsp:spPr>
        <a:xfrm>
          <a:off x="4042831" y="379373"/>
          <a:ext cx="205642" cy="205642"/>
        </a:xfrm>
        <a:prstGeom prst="ellipse">
          <a:avLst/>
        </a:prstGeom>
        <a:solidFill>
          <a:schemeClr val="accent4">
            <a:shade val="50000"/>
            <a:hueOff val="294070"/>
            <a:satOff val="-37531"/>
            <a:lumOff val="239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C3791-E802-48E3-BA32-C3BED2E3C227}">
      <dsp:nvSpPr>
        <dsp:cNvPr id="0" name=""/>
        <dsp:cNvSpPr/>
      </dsp:nvSpPr>
      <dsp:spPr>
        <a:xfrm>
          <a:off x="4152038" y="641353"/>
          <a:ext cx="928406" cy="500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66" tIns="0" rIns="0" bIns="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1 </a:t>
          </a:r>
          <a:r>
            <a:rPr lang="it-IT" sz="1600" b="1" kern="1200" dirty="0" err="1" smtClean="0"/>
            <a:t>um</a:t>
          </a:r>
          <a:r>
            <a:rPr lang="it-IT" sz="1600" b="1" kern="1200" dirty="0" smtClean="0"/>
            <a:t> </a:t>
          </a:r>
          <a:endParaRPr lang="it-IT" sz="1600" b="1" kern="1200" dirty="0"/>
        </a:p>
      </dsp:txBody>
      <dsp:txXfrm>
        <a:off x="4152038" y="641353"/>
        <a:ext cx="928406" cy="500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DAAA1-2D1E-4D92-A232-C5BE21FE189C}">
      <dsp:nvSpPr>
        <dsp:cNvPr id="0" name=""/>
        <dsp:cNvSpPr/>
      </dsp:nvSpPr>
      <dsp:spPr>
        <a:xfrm>
          <a:off x="0" y="468675"/>
          <a:ext cx="3915812" cy="466830"/>
        </a:xfrm>
        <a:prstGeom prst="roundRect">
          <a:avLst/>
        </a:prstGeom>
        <a:gradFill flip="none" rotWithShape="1">
          <a:gsLst>
            <a:gs pos="300">
              <a:srgbClr val="00B0F0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0" kern="1200" baseline="0" dirty="0" err="1" smtClean="0"/>
            <a:t>Features</a:t>
          </a:r>
          <a:r>
            <a:rPr lang="it-IT" sz="2000" b="1" kern="1200" dirty="0" smtClean="0"/>
            <a:t>:</a:t>
          </a:r>
          <a:endParaRPr lang="it-IT" sz="2000" kern="1200" dirty="0"/>
        </a:p>
      </dsp:txBody>
      <dsp:txXfrm>
        <a:off x="22789" y="491464"/>
        <a:ext cx="3870234" cy="421252"/>
      </dsp:txXfrm>
    </dsp:sp>
    <dsp:sp modelId="{75E887FE-E52E-444F-A5A0-66C10D5C9DDF}">
      <dsp:nvSpPr>
        <dsp:cNvPr id="0" name=""/>
        <dsp:cNvSpPr/>
      </dsp:nvSpPr>
      <dsp:spPr>
        <a:xfrm>
          <a:off x="0" y="990225"/>
          <a:ext cx="3915812" cy="466830"/>
        </a:xfrm>
        <a:prstGeom prst="roundRect">
          <a:avLst/>
        </a:prstGeom>
        <a:gradFill flip="none" rotWithShape="1">
          <a:gsLst>
            <a:gs pos="300">
              <a:srgbClr val="00B0F0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i="0" kern="1200" dirty="0" err="1" smtClean="0"/>
            <a:t>drift</a:t>
          </a:r>
          <a:r>
            <a:rPr lang="it-IT" sz="1900" i="0" kern="1200" dirty="0" smtClean="0"/>
            <a:t> </a:t>
          </a:r>
          <a:r>
            <a:rPr lang="it-IT" sz="1900" i="0" kern="1200" dirty="0" err="1" smtClean="0"/>
            <a:t>diffusion</a:t>
          </a:r>
          <a:r>
            <a:rPr lang="it-IT" sz="1900" i="0" kern="1200" dirty="0" smtClean="0"/>
            <a:t>, strain, </a:t>
          </a:r>
          <a:r>
            <a:rPr lang="it-IT" sz="1900" i="0" kern="1200" dirty="0" err="1" smtClean="0"/>
            <a:t>thermal</a:t>
          </a:r>
          <a:r>
            <a:rPr lang="it-IT" sz="1900" i="0" kern="1200" dirty="0" smtClean="0"/>
            <a:t>, EFA</a:t>
          </a:r>
          <a:endParaRPr lang="it-IT" sz="1900" kern="1200" dirty="0"/>
        </a:p>
      </dsp:txBody>
      <dsp:txXfrm>
        <a:off x="22789" y="1013014"/>
        <a:ext cx="3870234" cy="421252"/>
      </dsp:txXfrm>
    </dsp:sp>
    <dsp:sp modelId="{1574E60E-7BB5-43A3-AB1E-F6977AA3A3E4}">
      <dsp:nvSpPr>
        <dsp:cNvPr id="0" name=""/>
        <dsp:cNvSpPr/>
      </dsp:nvSpPr>
      <dsp:spPr>
        <a:xfrm>
          <a:off x="0" y="1511775"/>
          <a:ext cx="3915812" cy="466830"/>
        </a:xfrm>
        <a:prstGeom prst="roundRect">
          <a:avLst/>
        </a:prstGeom>
        <a:gradFill flip="none" rotWithShape="1">
          <a:gsLst>
            <a:gs pos="300">
              <a:srgbClr val="00B0F0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VFF, ETB, DFTB</a:t>
          </a:r>
          <a:endParaRPr lang="it-IT" sz="1900" kern="1200" dirty="0"/>
        </a:p>
      </dsp:txBody>
      <dsp:txXfrm>
        <a:off x="22789" y="1534564"/>
        <a:ext cx="3870234" cy="421252"/>
      </dsp:txXfrm>
    </dsp:sp>
    <dsp:sp modelId="{274D18D0-9F8B-4A8E-AF47-B24D874D194B}">
      <dsp:nvSpPr>
        <dsp:cNvPr id="0" name=""/>
        <dsp:cNvSpPr/>
      </dsp:nvSpPr>
      <dsp:spPr>
        <a:xfrm>
          <a:off x="0" y="2033325"/>
          <a:ext cx="3915812" cy="466830"/>
        </a:xfrm>
        <a:prstGeom prst="roundRect">
          <a:avLst/>
        </a:prstGeom>
        <a:gradFill flip="none" rotWithShape="1">
          <a:gsLst>
            <a:gs pos="300">
              <a:srgbClr val="00B0F0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err="1" smtClean="0"/>
            <a:t>Organics</a:t>
          </a:r>
          <a:r>
            <a:rPr lang="it-IT" sz="1900" kern="1200" dirty="0" smtClean="0"/>
            <a:t>, DSSC </a:t>
          </a:r>
          <a:r>
            <a:rPr lang="it-IT" sz="1900" kern="1200" dirty="0" err="1" smtClean="0"/>
            <a:t>modelling</a:t>
          </a:r>
          <a:r>
            <a:rPr lang="it-IT" sz="1900" kern="1200" dirty="0" smtClean="0"/>
            <a:t>.</a:t>
          </a:r>
          <a:endParaRPr lang="it-IT" sz="1900" kern="1200" dirty="0"/>
        </a:p>
      </dsp:txBody>
      <dsp:txXfrm>
        <a:off x="22789" y="2056114"/>
        <a:ext cx="3870234" cy="421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2" Type="http://schemas.openxmlformats.org/officeDocument/2006/relationships/image" Target="../media/image209.wmf"/><Relationship Id="rId1" Type="http://schemas.openxmlformats.org/officeDocument/2006/relationships/image" Target="../media/image208.wmf"/><Relationship Id="rId5" Type="http://schemas.openxmlformats.org/officeDocument/2006/relationships/image" Target="../media/image212.wmf"/><Relationship Id="rId4" Type="http://schemas.openxmlformats.org/officeDocument/2006/relationships/image" Target="../media/image2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>
            <a:lvl1pPr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>
            <a:lvl1pPr algn="r"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370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b" anchorCtr="0" compatLnSpc="1">
            <a:prstTxWarp prst="textNoShape">
              <a:avLst/>
            </a:prstTxWarp>
          </a:bodyPr>
          <a:lstStyle>
            <a:lvl1pPr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3700"/>
            <a:ext cx="4435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b" anchorCtr="0" compatLnSpc="1">
            <a:prstTxWarp prst="textNoShape">
              <a:avLst/>
            </a:prstTxWarp>
          </a:bodyPr>
          <a:lstStyle>
            <a:lvl1pPr algn="r"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F9505D02-5793-4CFD-AE87-7F6EE5FA2F46}" type="slidenum">
              <a:rPr lang="de-DE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436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>
            <a:lvl1pPr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>
            <a:lvl1pPr algn="r"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1813"/>
            <a:ext cx="3549650" cy="2662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938" y="3371850"/>
            <a:ext cx="8186737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b" anchorCtr="0" compatLnSpc="1">
            <a:prstTxWarp prst="textNoShape">
              <a:avLst/>
            </a:prstTxWarp>
          </a:bodyPr>
          <a:lstStyle>
            <a:lvl1pPr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37" tIns="47069" rIns="94137" bIns="47069" numCol="1" anchor="b" anchorCtr="0" compatLnSpc="1">
            <a:prstTxWarp prst="textNoShape">
              <a:avLst/>
            </a:prstTxWarp>
          </a:bodyPr>
          <a:lstStyle>
            <a:lvl1pPr algn="r" defTabSz="941388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7CE815CD-DA43-41F5-8793-890BDB7C19F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22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0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1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1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421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AED1EB-51B9-4976-AF92-70273493DDFC}" type="slidenum">
              <a:rPr lang="en-US"/>
              <a:pPr/>
              <a:t>13</a:t>
            </a:fld>
            <a:endParaRPr lang="en-US"/>
          </a:p>
        </p:txBody>
      </p:sp>
      <p:sp>
        <p:nvSpPr>
          <p:cNvPr id="3686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4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68644" name="Segnaposto numero diapositiva 3"/>
          <p:cNvSpPr txBox="1">
            <a:spLocks noGrp="1"/>
          </p:cNvSpPr>
          <p:nvPr/>
        </p:nvSpPr>
        <p:spPr bwMode="auto">
          <a:xfrm>
            <a:off x="5797878" y="6742692"/>
            <a:ext cx="4435108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37" tIns="47069" rIns="94137" bIns="47069" anchor="b"/>
          <a:lstStyle/>
          <a:p>
            <a:pPr algn="r">
              <a:spcBef>
                <a:spcPct val="0"/>
              </a:spcBef>
              <a:buClrTx/>
              <a:buFontTx/>
              <a:buNone/>
            </a:pPr>
            <a:fld id="{3CE0BE48-F356-44F6-AE65-D53E9EBB7E67}" type="slidenum">
              <a:rPr lang="en-US" sz="1200">
                <a:solidFill>
                  <a:schemeClr val="tx1"/>
                </a:solidFill>
              </a:rPr>
              <a:pPr algn="r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18CC15-5F80-4E2C-8958-BB799981E137}" type="slidenum">
              <a:rPr lang="es-ES" altLang="it-IT"/>
              <a:pPr/>
              <a:t>20</a:t>
            </a:fld>
            <a:endParaRPr lang="es-ES" altLang="it-IT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22547" y="3371809"/>
            <a:ext cx="8189520" cy="319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AE41CE-96B5-452F-B18F-DE74EEB566EC}" type="slidenum">
              <a:rPr lang="en-US"/>
              <a:pPr/>
              <a:t>47</a:t>
            </a:fld>
            <a:endParaRPr lang="en-US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1688" y="539750"/>
            <a:ext cx="3549650" cy="2662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23032" y="3372036"/>
            <a:ext cx="8188550" cy="319494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4A35AF-C28E-45C8-B065-5368D9C3C6AE}" type="slidenum">
              <a:rPr lang="en-US"/>
              <a:pPr/>
              <a:t>48</a:t>
            </a:fld>
            <a:endParaRPr lang="en-US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1688" y="539750"/>
            <a:ext cx="3544887" cy="2659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23031" y="3372036"/>
            <a:ext cx="8184252" cy="31928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2F05AD-B5FE-4A79-BB31-CA1B2956EA64}" type="slidenum">
              <a:rPr lang="en-US"/>
              <a:pPr/>
              <a:t>49</a:t>
            </a:fld>
            <a:endParaRPr lang="en-US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341688" y="539750"/>
            <a:ext cx="3544887" cy="2659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23031" y="3372036"/>
            <a:ext cx="8184252" cy="319284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0A400-4E80-4526-AE59-3896979B012D}" type="slidenum">
              <a:rPr lang="en-US"/>
              <a:pPr/>
              <a:t>70</a:t>
            </a:fld>
            <a:endParaRPr lang="en-US"/>
          </a:p>
        </p:txBody>
      </p:sp>
      <p:sp>
        <p:nvSpPr>
          <p:cNvPr id="399362" name="Rectangle 7"/>
          <p:cNvSpPr txBox="1">
            <a:spLocks noGrp="1" noChangeArrowheads="1"/>
          </p:cNvSpPr>
          <p:nvPr/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37" tIns="47069" rIns="94137" bIns="47069" anchor="b"/>
          <a:lstStyle/>
          <a:p>
            <a:pPr algn="r" defTabSz="941388">
              <a:spcBef>
                <a:spcPct val="0"/>
              </a:spcBef>
              <a:buClrTx/>
              <a:buSzTx/>
              <a:buFontTx/>
              <a:buNone/>
            </a:pPr>
            <a:fld id="{B5CC60D3-15C1-4DE8-A653-5A96DD6A044B}" type="slidenum">
              <a:rPr lang="en-US" sz="1200">
                <a:solidFill>
                  <a:schemeClr val="tx1"/>
                </a:solidFill>
              </a:rPr>
              <a:pPr algn="r" defTabSz="941388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99363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64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it-IT" dirty="0" err="1"/>
              <a:t>Let</a:t>
            </a:r>
            <a:r>
              <a:rPr lang="it-IT" dirty="0"/>
              <a:t>’s </a:t>
            </a:r>
            <a:r>
              <a:rPr lang="it-IT" dirty="0" err="1"/>
              <a:t>consider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fitting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first case.</a:t>
            </a:r>
          </a:p>
          <a:p>
            <a:pPr>
              <a:spcBef>
                <a:spcPct val="0"/>
              </a:spcBef>
            </a:pP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MOS, source, </a:t>
            </a:r>
            <a:r>
              <a:rPr lang="it-IT" dirty="0" err="1"/>
              <a:t>drain</a:t>
            </a:r>
            <a:r>
              <a:rPr lang="it-IT" dirty="0"/>
              <a:t> and </a:t>
            </a:r>
            <a:r>
              <a:rPr lang="it-IT" dirty="0" err="1"/>
              <a:t>gate</a:t>
            </a:r>
            <a:r>
              <a:rPr lang="it-IT" dirty="0"/>
              <a:t>. </a:t>
            </a:r>
            <a:r>
              <a:rPr lang="it-IT" dirty="0" err="1"/>
              <a:t>Here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the </a:t>
            </a:r>
            <a:r>
              <a:rPr lang="it-IT" dirty="0" err="1"/>
              <a:t>oxyde</a:t>
            </a:r>
            <a:r>
              <a:rPr lang="it-IT" dirty="0"/>
              <a:t>. The </a:t>
            </a:r>
            <a:r>
              <a:rPr lang="it-IT" dirty="0" err="1"/>
              <a:t>oxyde</a:t>
            </a:r>
            <a:r>
              <a:rPr lang="it-IT" dirty="0"/>
              <a:t>, </a:t>
            </a:r>
            <a:r>
              <a:rPr lang="it-IT" dirty="0" err="1"/>
              <a:t>treated</a:t>
            </a:r>
            <a:r>
              <a:rPr lang="it-IT" dirty="0"/>
              <a:t> </a:t>
            </a:r>
            <a:r>
              <a:rPr lang="it-IT" dirty="0" err="1"/>
              <a:t>classically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ideal</a:t>
            </a:r>
            <a:r>
              <a:rPr lang="it-IT" dirty="0"/>
              <a:t> </a:t>
            </a:r>
            <a:r>
              <a:rPr lang="it-IT" dirty="0" err="1"/>
              <a:t>electrical</a:t>
            </a:r>
            <a:r>
              <a:rPr lang="it-IT" dirty="0"/>
              <a:t> </a:t>
            </a:r>
            <a:r>
              <a:rPr lang="it-IT" dirty="0" err="1"/>
              <a:t>insulating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quantistically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.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junction</a:t>
            </a:r>
            <a:r>
              <a:rPr lang="it-IT" dirty="0"/>
              <a:t> </a:t>
            </a:r>
            <a:r>
              <a:rPr lang="it-IT" dirty="0" err="1"/>
              <a:t>flows</a:t>
            </a:r>
            <a:r>
              <a:rPr lang="it-IT" dirty="0"/>
              <a:t> the </a:t>
            </a:r>
            <a:r>
              <a:rPr lang="it-IT" dirty="0" err="1"/>
              <a:t>tunnelling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.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think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adopt</a:t>
            </a:r>
            <a:r>
              <a:rPr lang="it-IT" dirty="0"/>
              <a:t> a </a:t>
            </a:r>
            <a:r>
              <a:rPr lang="it-IT" dirty="0" err="1"/>
              <a:t>quantum-mechanically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everywhere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the </a:t>
            </a:r>
            <a:r>
              <a:rPr lang="it-IT" dirty="0" err="1"/>
              <a:t>computational</a:t>
            </a:r>
            <a:r>
              <a:rPr lang="it-IT" dirty="0"/>
              <a:t> </a:t>
            </a:r>
            <a:r>
              <a:rPr lang="it-IT" dirty="0" err="1"/>
              <a:t>cost</a:t>
            </a:r>
            <a:r>
              <a:rPr lang="it-IT" dirty="0"/>
              <a:t> </a:t>
            </a:r>
            <a:r>
              <a:rPr lang="it-IT" dirty="0" err="1"/>
              <a:t>becomes</a:t>
            </a:r>
            <a:r>
              <a:rPr lang="it-IT" dirty="0"/>
              <a:t> </a:t>
            </a:r>
            <a:r>
              <a:rPr lang="it-IT" dirty="0" err="1"/>
              <a:t>too</a:t>
            </a:r>
            <a:r>
              <a:rPr lang="it-IT" dirty="0"/>
              <a:t> </a:t>
            </a:r>
            <a:r>
              <a:rPr lang="it-IT" dirty="0" err="1"/>
              <a:t>large</a:t>
            </a:r>
            <a:r>
              <a:rPr lang="it-IT" dirty="0"/>
              <a:t>. The idea </a:t>
            </a:r>
            <a:r>
              <a:rPr lang="it-IT" dirty="0" err="1"/>
              <a:t>is</a:t>
            </a:r>
            <a:r>
              <a:rPr lang="it-IT" dirty="0"/>
              <a:t>, </a:t>
            </a:r>
            <a:r>
              <a:rPr lang="it-IT" dirty="0" err="1"/>
              <a:t>therefore</a:t>
            </a:r>
            <a:r>
              <a:rPr lang="it-IT" dirty="0"/>
              <a:t>,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domain.</a:t>
            </a:r>
          </a:p>
          <a:p>
            <a:pPr>
              <a:spcBef>
                <a:spcPct val="0"/>
              </a:spcBef>
            </a:pPr>
            <a:r>
              <a:rPr lang="it-IT" dirty="0"/>
              <a:t>And </a:t>
            </a:r>
            <a:r>
              <a:rPr lang="it-IT" dirty="0" err="1"/>
              <a:t>what</a:t>
            </a:r>
            <a:r>
              <a:rPr lang="it-IT" dirty="0"/>
              <a:t> do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happen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interface? </a:t>
            </a:r>
            <a:r>
              <a:rPr lang="it-IT" dirty="0" err="1"/>
              <a:t>Our</a:t>
            </a:r>
            <a:r>
              <a:rPr lang="it-IT" dirty="0"/>
              <a:t> idea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imposing</a:t>
            </a:r>
            <a:r>
              <a:rPr lang="it-IT" dirty="0"/>
              <a:t> the </a:t>
            </a:r>
            <a:r>
              <a:rPr lang="it-IT" dirty="0" err="1"/>
              <a:t>continuity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density </a:t>
            </a:r>
            <a:r>
              <a:rPr lang="it-IT" dirty="0" err="1"/>
              <a:t>current</a:t>
            </a:r>
            <a:r>
              <a:rPr lang="it-IT" dirty="0"/>
              <a:t>.</a:t>
            </a:r>
          </a:p>
          <a:p>
            <a:pPr>
              <a:spcBef>
                <a:spcPct val="0"/>
              </a:spcBef>
            </a:pPr>
            <a:r>
              <a:rPr lang="it-IT" dirty="0" err="1"/>
              <a:t>Let</a:t>
            </a:r>
            <a:r>
              <a:rPr lang="it-IT" dirty="0"/>
              <a:t>’s </a:t>
            </a:r>
            <a:r>
              <a:rPr lang="it-IT" dirty="0" err="1"/>
              <a:t>briefly</a:t>
            </a:r>
            <a:r>
              <a:rPr lang="it-IT" dirty="0"/>
              <a:t> </a:t>
            </a:r>
            <a:r>
              <a:rPr lang="it-IT" dirty="0" err="1"/>
              <a:t>see</a:t>
            </a:r>
            <a:r>
              <a:rPr lang="it-IT" dirty="0"/>
              <a:t> the </a:t>
            </a:r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algorithm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accomodates</a:t>
            </a:r>
            <a:r>
              <a:rPr lang="it-IT" dirty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.</a:t>
            </a:r>
          </a:p>
          <a:p>
            <a:pPr>
              <a:spcBef>
                <a:spcPct val="0"/>
              </a:spcBef>
            </a:pPr>
            <a:r>
              <a:rPr lang="it-IT" dirty="0" err="1"/>
              <a:t>Let</a:t>
            </a:r>
            <a:r>
              <a:rPr lang="it-IT" dirty="0"/>
              <a:t>’s assume a </a:t>
            </a:r>
            <a:r>
              <a:rPr lang="it-IT" dirty="0" err="1"/>
              <a:t>local</a:t>
            </a:r>
            <a:r>
              <a:rPr lang="it-IT" dirty="0"/>
              <a:t> coordinate landa in </a:t>
            </a:r>
            <a:r>
              <a:rPr lang="it-IT" dirty="0" err="1"/>
              <a:t>this</a:t>
            </a:r>
            <a:r>
              <a:rPr lang="it-IT" dirty="0"/>
              <a:t> way. </a:t>
            </a:r>
            <a:r>
              <a:rPr lang="it-IT" dirty="0" err="1"/>
              <a:t>We</a:t>
            </a:r>
            <a:r>
              <a:rPr lang="it-IT" dirty="0"/>
              <a:t> assume </a:t>
            </a:r>
            <a:r>
              <a:rPr lang="it-IT" dirty="0" err="1"/>
              <a:t>that</a:t>
            </a:r>
            <a:r>
              <a:rPr lang="it-IT" dirty="0"/>
              <a:t>, at the first </a:t>
            </a:r>
            <a:r>
              <a:rPr lang="it-IT" dirty="0" err="1"/>
              <a:t>step</a:t>
            </a:r>
            <a:r>
              <a:rPr lang="it-IT" dirty="0"/>
              <a:t> the quantum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zero. </a:t>
            </a:r>
            <a:r>
              <a:rPr lang="it-IT" dirty="0" err="1"/>
              <a:t>We</a:t>
            </a:r>
            <a:r>
              <a:rPr lang="it-IT" dirty="0"/>
              <a:t> solve the </a:t>
            </a:r>
            <a:r>
              <a:rPr lang="it-IT" dirty="0" err="1"/>
              <a:t>drift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gives</a:t>
            </a:r>
            <a:r>
              <a:rPr lang="it-IT" dirty="0"/>
              <a:t> the </a:t>
            </a:r>
            <a:r>
              <a:rPr lang="it-IT" dirty="0" err="1"/>
              <a:t>electrostatic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turned</a:t>
            </a:r>
            <a:r>
              <a:rPr lang="it-IT" dirty="0"/>
              <a:t> out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oxide</a:t>
            </a:r>
            <a:r>
              <a:rPr lang="it-IT" dirty="0"/>
              <a:t> interface.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quantum </a:t>
            </a:r>
          </a:p>
          <a:p>
            <a:pPr>
              <a:spcBef>
                <a:spcPct val="0"/>
              </a:spcBef>
            </a:pP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in </a:t>
            </a:r>
            <a:r>
              <a:rPr lang="it-IT" dirty="0" err="1"/>
              <a:t>own</a:t>
            </a:r>
            <a:r>
              <a:rPr lang="it-IT" dirty="0"/>
              <a:t> turn </a:t>
            </a:r>
            <a:r>
              <a:rPr lang="it-IT" dirty="0" err="1"/>
              <a:t>computes</a:t>
            </a:r>
            <a:r>
              <a:rPr lang="it-IT" dirty="0"/>
              <a:t> the quantum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some quantum </a:t>
            </a:r>
            <a:r>
              <a:rPr lang="it-IT" dirty="0" err="1"/>
              <a:t>transport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(</a:t>
            </a:r>
            <a:r>
              <a:rPr lang="it-IT" dirty="0" err="1"/>
              <a:t>Empirical</a:t>
            </a:r>
            <a:r>
              <a:rPr lang="it-IT" dirty="0"/>
              <a:t> Tight </a:t>
            </a:r>
            <a:r>
              <a:rPr lang="it-IT" dirty="0" err="1"/>
              <a:t>Bindind</a:t>
            </a:r>
            <a:r>
              <a:rPr lang="it-IT" dirty="0"/>
              <a:t>, Density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Method</a:t>
            </a:r>
            <a:r>
              <a:rPr lang="it-IT" dirty="0"/>
              <a:t> or </a:t>
            </a:r>
            <a:r>
              <a:rPr lang="it-IT" dirty="0" err="1"/>
              <a:t>whatever</a:t>
            </a:r>
            <a:r>
              <a:rPr lang="it-IT" dirty="0"/>
              <a:t>).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becomes</a:t>
            </a:r>
            <a:r>
              <a:rPr lang="it-IT" dirty="0"/>
              <a:t> the </a:t>
            </a:r>
            <a:r>
              <a:rPr lang="it-IT" dirty="0" err="1"/>
              <a:t>new</a:t>
            </a:r>
            <a:r>
              <a:rPr lang="it-IT" dirty="0"/>
              <a:t> </a:t>
            </a:r>
            <a:r>
              <a:rPr lang="it-IT" dirty="0" err="1"/>
              <a:t>boudnary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drift</a:t>
            </a:r>
            <a:r>
              <a:rPr lang="it-IT" dirty="0"/>
              <a:t> </a:t>
            </a:r>
            <a:r>
              <a:rPr lang="it-IT" dirty="0" err="1"/>
              <a:t>diffusion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and so on.</a:t>
            </a:r>
          </a:p>
        </p:txBody>
      </p:sp>
      <p:sp>
        <p:nvSpPr>
          <p:cNvPr id="399365" name="Segnaposto numero diapositiva 3"/>
          <p:cNvSpPr txBox="1">
            <a:spLocks noGrp="1"/>
          </p:cNvSpPr>
          <p:nvPr/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137" tIns="47069" rIns="94137" bIns="47069" anchor="b"/>
          <a:lstStyle/>
          <a:p>
            <a:pPr algn="r" defTabSz="941388">
              <a:spcBef>
                <a:spcPct val="0"/>
              </a:spcBef>
              <a:buClrTx/>
              <a:buSzTx/>
              <a:buFontTx/>
              <a:buNone/>
            </a:pPr>
            <a:fld id="{9E34CEB3-B9FA-440B-B8C3-6DEA3037CE78}" type="slidenum">
              <a:rPr lang="it-IT" sz="1200" b="1" i="1">
                <a:solidFill>
                  <a:schemeClr val="tx1"/>
                </a:solidFill>
                <a:latin typeface="Calibri" pitchFamily="34" charset="0"/>
              </a:rPr>
              <a:pPr algn="r" defTabSz="941388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it-IT" sz="1200" b="1" i="1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41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3454400" cy="6858000"/>
          </a:xfrm>
          <a:prstGeom prst="rect">
            <a:avLst/>
          </a:prstGeom>
          <a:gradFill rotWithShape="1">
            <a:gsLst>
              <a:gs pos="0">
                <a:srgbClr val="C00000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it-IT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white"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it-IT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146" name="Group 26"/>
          <p:cNvGrpSpPr>
            <a:grpSpLocks/>
          </p:cNvGrpSpPr>
          <p:nvPr userDrawn="1"/>
        </p:nvGrpSpPr>
        <p:grpSpPr bwMode="auto">
          <a:xfrm>
            <a:off x="5245100" y="6438900"/>
            <a:ext cx="3797300" cy="179388"/>
            <a:chOff x="3368" y="3632"/>
            <a:chExt cx="2392" cy="113"/>
          </a:xfrm>
        </p:grpSpPr>
        <p:sp>
          <p:nvSpPr>
            <p:cNvPr id="5126" name="AutoShape 6"/>
            <p:cNvSpPr>
              <a:spLocks noChangeArrowheads="1"/>
            </p:cNvSpPr>
            <p:nvPr userDrawn="1"/>
          </p:nvSpPr>
          <p:spPr bwMode="auto">
            <a:xfrm flipH="1">
              <a:off x="3368" y="3632"/>
              <a:ext cx="2199" cy="113"/>
            </a:xfrm>
            <a:prstGeom prst="roundRect">
              <a:avLst>
                <a:gd name="adj" fmla="val 0"/>
              </a:avLst>
            </a:prstGeom>
            <a:gradFill rotWithShape="1">
              <a:gsLst>
                <a:gs pos="0">
                  <a:srgbClr val="C00000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27" name="AutoShape 7"/>
            <p:cNvSpPr>
              <a:spLocks noChangeArrowheads="1"/>
            </p:cNvSpPr>
            <p:nvPr userDrawn="1"/>
          </p:nvSpPr>
          <p:spPr bwMode="auto">
            <a:xfrm>
              <a:off x="5560" y="3632"/>
              <a:ext cx="200" cy="113"/>
            </a:xfrm>
            <a:prstGeom prst="flowChartDelay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  <a:prstGeom prst="rect">
            <a:avLst/>
          </a:prstGeom>
        </p:spPr>
        <p:txBody>
          <a:bodyPr anchor="b"/>
          <a:lstStyle>
            <a:lvl1pPr marL="0" indent="0">
              <a:buFont typeface="Wingdings" pitchFamily="2" charset="2"/>
              <a:buNone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5132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4213" y="981075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Fare clic per modificare lo stile del titolo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0115" y="1341438"/>
            <a:ext cx="7693025" cy="37242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48500" y="-82548"/>
            <a:ext cx="2047875" cy="51482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00115" y="-82548"/>
            <a:ext cx="5995987" cy="5148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900113" y="-82548"/>
            <a:ext cx="8196262" cy="5148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0115" y="1341438"/>
            <a:ext cx="7693025" cy="372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66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0115" y="1341438"/>
            <a:ext cx="7693025" cy="372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00113" y="1341438"/>
            <a:ext cx="3770312" cy="37242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822825" y="1341438"/>
            <a:ext cx="3770313" cy="37242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6410960"/>
            <a:ext cx="9144000" cy="447040"/>
          </a:xfrm>
          <a:prstGeom prst="rect">
            <a:avLst/>
          </a:prstGeom>
          <a:solidFill>
            <a:srgbClr val="E6E6E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05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2903540" y="-8117"/>
            <a:ext cx="6192837" cy="6508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20" tIns="45711" rIns="91420" bIns="457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lic</a:t>
            </a:r>
            <a:r>
              <a:rPr lang="en-US" dirty="0" smtClean="0"/>
              <a:t> per </a:t>
            </a:r>
            <a:r>
              <a:rPr lang="en-US" dirty="0" err="1" smtClean="0"/>
              <a:t>modificare</a:t>
            </a:r>
            <a:r>
              <a:rPr lang="en-US" dirty="0" smtClean="0"/>
              <a:t> lo stile del</a:t>
            </a:r>
          </a:p>
        </p:txBody>
      </p:sp>
      <p:sp>
        <p:nvSpPr>
          <p:cNvPr id="4127" name="Text Box 31"/>
          <p:cNvSpPr txBox="1">
            <a:spLocks noChangeArrowheads="1"/>
          </p:cNvSpPr>
          <p:nvPr userDrawn="1"/>
        </p:nvSpPr>
        <p:spPr bwMode="auto">
          <a:xfrm>
            <a:off x="0" y="6521450"/>
            <a:ext cx="9144000" cy="343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marL="342829" indent="-342829" algn="r">
              <a:spcBef>
                <a:spcPct val="50000"/>
              </a:spcBef>
              <a:buFont typeface="Wingdings" pitchFamily="2" charset="2"/>
              <a:buNone/>
            </a:pPr>
            <a:fld id="{2D45C32A-094C-4066-B232-799906BB5926}" type="slidenum">
              <a:rPr lang="it-IT" sz="1600"/>
              <a:pPr marL="342829" indent="-342829" algn="r">
                <a:spcBef>
                  <a:spcPct val="50000"/>
                </a:spcBef>
                <a:buFont typeface="Wingdings" pitchFamily="2" charset="2"/>
                <a:buNone/>
              </a:pPr>
              <a:t>‹N›</a:t>
            </a:fld>
            <a:endParaRPr lang="it-IT" sz="1600" dirty="0"/>
          </a:p>
        </p:txBody>
      </p:sp>
      <p:sp>
        <p:nvSpPr>
          <p:cNvPr id="11" name="Rettangolo 10"/>
          <p:cNvSpPr/>
          <p:nvPr userDrawn="1"/>
        </p:nvSpPr>
        <p:spPr>
          <a:xfrm>
            <a:off x="-10160" y="1"/>
            <a:ext cx="361764" cy="6868160"/>
          </a:xfrm>
          <a:prstGeom prst="rect">
            <a:avLst/>
          </a:prstGeom>
          <a:solidFill>
            <a:srgbClr val="C0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>
            <a:off x="130538" y="0"/>
            <a:ext cx="1887538" cy="1020725"/>
          </a:xfrm>
          <a:custGeom>
            <a:avLst/>
            <a:gdLst/>
            <a:ahLst/>
            <a:cxnLst>
              <a:cxn ang="0">
                <a:pos x="1728" y="0"/>
              </a:cxn>
              <a:cxn ang="0">
                <a:pos x="1728" y="480"/>
              </a:cxn>
              <a:cxn ang="0">
                <a:pos x="380" y="482"/>
              </a:cxn>
              <a:cxn ang="0">
                <a:pos x="354" y="480"/>
              </a:cxn>
              <a:cxn ang="0">
                <a:pos x="308" y="489"/>
              </a:cxn>
              <a:cxn ang="0">
                <a:pos x="246" y="531"/>
              </a:cxn>
              <a:cxn ang="0">
                <a:pos x="206" y="597"/>
              </a:cxn>
              <a:cxn ang="0">
                <a:pos x="192" y="666"/>
              </a:cxn>
              <a:cxn ang="0">
                <a:pos x="192" y="735"/>
              </a:cxn>
              <a:cxn ang="0">
                <a:pos x="0" y="735"/>
              </a:cxn>
              <a:cxn ang="0">
                <a:pos x="0" y="480"/>
              </a:cxn>
              <a:cxn ang="0">
                <a:pos x="0" y="0"/>
              </a:cxn>
              <a:cxn ang="0">
                <a:pos x="1728" y="0"/>
              </a:cxn>
            </a:cxnLst>
            <a:rect l="0" t="0" r="r" b="b"/>
            <a:pathLst>
              <a:path w="1728" h="735">
                <a:moveTo>
                  <a:pt x="1728" y="0"/>
                </a:moveTo>
                <a:lnTo>
                  <a:pt x="1728" y="480"/>
                </a:lnTo>
                <a:lnTo>
                  <a:pt x="380" y="482"/>
                </a:lnTo>
                <a:lnTo>
                  <a:pt x="354" y="480"/>
                </a:lnTo>
                <a:lnTo>
                  <a:pt x="308" y="489"/>
                </a:lnTo>
                <a:cubicBezTo>
                  <a:pt x="290" y="498"/>
                  <a:pt x="263" y="513"/>
                  <a:pt x="246" y="531"/>
                </a:cubicBezTo>
                <a:cubicBezTo>
                  <a:pt x="229" y="549"/>
                  <a:pt x="215" y="574"/>
                  <a:pt x="206" y="597"/>
                </a:cubicBezTo>
                <a:cubicBezTo>
                  <a:pt x="197" y="620"/>
                  <a:pt x="194" y="643"/>
                  <a:pt x="192" y="666"/>
                </a:cubicBezTo>
                <a:lnTo>
                  <a:pt x="192" y="735"/>
                </a:lnTo>
                <a:lnTo>
                  <a:pt x="0" y="735"/>
                </a:lnTo>
                <a:lnTo>
                  <a:pt x="0" y="480"/>
                </a:lnTo>
                <a:lnTo>
                  <a:pt x="0" y="0"/>
                </a:lnTo>
                <a:lnTo>
                  <a:pt x="1728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16000">
                <a:srgbClr val="C00000"/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it-IT"/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5"/>
          <a:srcRect l="25808" r="22011" b="44033"/>
          <a:stretch>
            <a:fillRect/>
          </a:stretch>
        </p:blipFill>
        <p:spPr bwMode="auto">
          <a:xfrm>
            <a:off x="64239" y="85061"/>
            <a:ext cx="703209" cy="6177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" name="Picture 64" descr="logo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78" y="6472054"/>
            <a:ext cx="341926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27" descr="Immagine3.jpg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329" b="32362"/>
          <a:stretch>
            <a:fillRect/>
          </a:stretch>
        </p:blipFill>
        <p:spPr bwMode="auto">
          <a:xfrm>
            <a:off x="7771367" y="6500184"/>
            <a:ext cx="957964" cy="27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9"/>
          <p:cNvSpPr txBox="1">
            <a:spLocks noChangeArrowheads="1"/>
          </p:cNvSpPr>
          <p:nvPr userDrawn="1"/>
        </p:nvSpPr>
        <p:spPr bwMode="auto">
          <a:xfrm>
            <a:off x="2089150" y="6521450"/>
            <a:ext cx="6091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it-IT" sz="1400" b="1" i="1" dirty="0">
                <a:solidFill>
                  <a:srgbClr val="C00000"/>
                </a:solidFill>
                <a:latin typeface="Arial" charset="0"/>
                <a:cs typeface="Arial" charset="0"/>
              </a:rPr>
              <a:t>                         </a:t>
            </a:r>
            <a:r>
              <a:rPr lang="it-IT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TU</a:t>
            </a:r>
            <a:r>
              <a:rPr lang="it-IT" sz="1400" b="1" i="1" baseline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i="1" baseline="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Munchen</a:t>
            </a:r>
            <a:r>
              <a:rPr lang="it-IT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  24</a:t>
            </a:r>
            <a:r>
              <a:rPr lang="it-IT" sz="1400" b="1" i="1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</a:t>
            </a:r>
            <a:r>
              <a:rPr lang="it-IT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i="1" baseline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i="1" baseline="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February</a:t>
            </a:r>
            <a:r>
              <a:rPr lang="it-IT" sz="1400" b="1" i="1" baseline="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2015</a:t>
            </a:r>
            <a:endParaRPr lang="it-IT" sz="14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1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9" y="6478408"/>
            <a:ext cx="351605" cy="3006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</p:sldLayoutIdLst>
  <p:timing>
    <p:tnLst>
      <p:par>
        <p:cTn id="1" dur="indefinite" restart="never" nodeType="tmRoot"/>
      </p:par>
    </p:tnLst>
  </p:timing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106"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210"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316"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421" algn="r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829" indent="-342829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796" indent="-285690" algn="l" rtl="0" fontAlgn="base">
        <a:spcBef>
          <a:spcPct val="20000"/>
        </a:spcBef>
        <a:spcAft>
          <a:spcPct val="0"/>
        </a:spcAft>
        <a:buClr>
          <a:srgbClr val="000000"/>
        </a:buClr>
        <a:buChar char="–"/>
        <a:defRPr sz="1600">
          <a:solidFill>
            <a:srgbClr val="000000"/>
          </a:solidFill>
          <a:latin typeface="+mn-lt"/>
        </a:defRPr>
      </a:lvl2pPr>
      <a:lvl3pPr marL="1142764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400">
          <a:solidFill>
            <a:srgbClr val="000000"/>
          </a:solidFill>
          <a:latin typeface="+mn-lt"/>
        </a:defRPr>
      </a:lvl3pPr>
      <a:lvl4pPr marL="1599868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Char char="–"/>
        <a:defRPr sz="1200">
          <a:solidFill>
            <a:srgbClr val="000000"/>
          </a:solidFill>
          <a:latin typeface="+mn-lt"/>
        </a:defRPr>
      </a:lvl4pPr>
      <a:lvl5pPr marL="2056974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lr>
          <a:srgbClr val="000000"/>
        </a:buClr>
        <a:buSzPct val="75000"/>
        <a:buFont typeface="Wingdings" pitchFamily="2" charset="2"/>
        <a:buChar char="l"/>
        <a:defRPr sz="12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4.wmf"/><Relationship Id="rId18" Type="http://schemas.openxmlformats.org/officeDocument/2006/relationships/image" Target="../media/image46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8.bin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3.wmf"/><Relationship Id="rId5" Type="http://schemas.openxmlformats.org/officeDocument/2006/relationships/image" Target="../media/image48.png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50.png"/><Relationship Id="rId4" Type="http://schemas.openxmlformats.org/officeDocument/2006/relationships/image" Target="../media/image40.wmf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4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wmf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27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9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hyperlink" Target="http://www.bitbucket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98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107.png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1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3.wdp"/><Relationship Id="rId3" Type="http://schemas.openxmlformats.org/officeDocument/2006/relationships/image" Target="../media/image10.jpeg"/><Relationship Id="rId7" Type="http://schemas.openxmlformats.org/officeDocument/2006/relationships/image" Target="../media/image3.jpeg"/><Relationship Id="rId12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5" Type="http://schemas.openxmlformats.org/officeDocument/2006/relationships/image" Target="../media/image26.png"/><Relationship Id="rId4" Type="http://schemas.openxmlformats.org/officeDocument/2006/relationships/image" Target="../media/image1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4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png"/><Relationship Id="rId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3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jpeg"/><Relationship Id="rId12" Type="http://schemas.openxmlformats.org/officeDocument/2006/relationships/diagramLayout" Target="../diagrams/layout2.xml"/><Relationship Id="rId1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8.jpeg"/><Relationship Id="rId14" Type="http://schemas.openxmlformats.org/officeDocument/2006/relationships/diagramColors" Target="../diagrams/colors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212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9.w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11.wmf"/><Relationship Id="rId5" Type="http://schemas.openxmlformats.org/officeDocument/2006/relationships/image" Target="../media/image208.wmf"/><Relationship Id="rId15" Type="http://schemas.openxmlformats.org/officeDocument/2006/relationships/image" Target="../media/image213.png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10.wmf"/><Relationship Id="rId14" Type="http://schemas.openxmlformats.org/officeDocument/2006/relationships/oleObject" Target="../embeddings/oleObject23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194175" y="2995613"/>
            <a:ext cx="3368675" cy="512762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i="1" dirty="0" smtClean="0">
                <a:solidFill>
                  <a:srgbClr val="C00000"/>
                </a:solidFill>
              </a:rPr>
              <a:t>Alessandro Pecchia</a:t>
            </a:r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865188" y="18526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it-IT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it-IT" sz="1400" b="1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it-IT" sz="1400" b="1" i="1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0164" name="AutoShape 4"/>
          <p:cNvSpPr>
            <a:spLocks noGrp="1" noChangeArrowheads="1"/>
          </p:cNvSpPr>
          <p:nvPr>
            <p:ph type="ctrTitle"/>
          </p:nvPr>
        </p:nvSpPr>
        <p:spPr>
          <a:xfrm>
            <a:off x="671906" y="987426"/>
            <a:ext cx="8665732" cy="1884866"/>
          </a:xfrm>
        </p:spPr>
        <p:txBody>
          <a:bodyPr/>
          <a:lstStyle/>
          <a:p>
            <a:r>
              <a:rPr lang="en-US" sz="2400" dirty="0">
                <a:effectLst/>
              </a:rPr>
              <a:t>Coupling FEM and atomistic models for </a:t>
            </a:r>
            <a:r>
              <a:rPr lang="en-US" sz="2400" dirty="0" smtClean="0">
                <a:effectLst/>
              </a:rPr>
              <a:t/>
            </a:r>
            <a:br>
              <a:rPr lang="en-US" sz="2400" dirty="0" smtClean="0">
                <a:effectLst/>
              </a:rPr>
            </a:br>
            <a:r>
              <a:rPr lang="en-US" sz="2400" dirty="0" smtClean="0">
                <a:effectLst/>
              </a:rPr>
              <a:t>electronic </a:t>
            </a:r>
            <a:r>
              <a:rPr lang="en-US" sz="2400" dirty="0">
                <a:effectLst/>
              </a:rPr>
              <a:t>device </a:t>
            </a:r>
            <a:r>
              <a:rPr lang="en-US" sz="2400" dirty="0" smtClean="0">
                <a:effectLst/>
              </a:rPr>
              <a:t>simulations: </a:t>
            </a:r>
            <a:r>
              <a:rPr lang="en-US" sz="2400" dirty="0">
                <a:effectLst/>
              </a:rPr>
              <a:t/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The </a:t>
            </a:r>
            <a:r>
              <a:rPr lang="en-US" sz="2400" dirty="0" err="1">
                <a:effectLst/>
              </a:rPr>
              <a:t>TiberCAD</a:t>
            </a:r>
            <a:r>
              <a:rPr lang="en-US" sz="2400" dirty="0">
                <a:effectLst/>
              </a:rPr>
              <a:t> approach</a:t>
            </a:r>
            <a:endParaRPr lang="it-IT" sz="2400" dirty="0">
              <a:effectLst/>
            </a:endParaRPr>
          </a:p>
        </p:txBody>
      </p:sp>
      <p:pic>
        <p:nvPicPr>
          <p:cNvPr id="11269" name="Picture 5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995863"/>
            <a:ext cx="7397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3167063" y="5092700"/>
            <a:ext cx="57658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altLang="it-IT" sz="1800" b="1" i="1"/>
              <a:t>University of Roma “Tor Vergata”</a:t>
            </a:r>
            <a:endParaRPr lang="en-US" altLang="it-IT" sz="1800" b="1"/>
          </a:p>
        </p:txBody>
      </p:sp>
      <p:pic>
        <p:nvPicPr>
          <p:cNvPr id="11271" name="Picture 8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3940175"/>
            <a:ext cx="7159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3970571" y="5699307"/>
            <a:ext cx="504825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i="1" dirty="0"/>
              <a:t>M. Auf </a:t>
            </a:r>
            <a:r>
              <a:rPr lang="it-IT" altLang="it-IT" i="1" dirty="0" err="1"/>
              <a:t>der</a:t>
            </a:r>
            <a:r>
              <a:rPr lang="it-IT" altLang="it-IT" i="1" dirty="0"/>
              <a:t> </a:t>
            </a:r>
            <a:r>
              <a:rPr lang="it-IT" altLang="it-IT" i="1" dirty="0" smtClean="0"/>
              <a:t>Maur, G</a:t>
            </a:r>
            <a:r>
              <a:rPr lang="it-IT" altLang="it-IT" i="1" dirty="0"/>
              <a:t>. Penazzi, </a:t>
            </a:r>
            <a:r>
              <a:rPr lang="it-IT" altLang="it-IT" i="1" dirty="0" smtClean="0"/>
              <a:t>F. Sacconi, G. Romano</a:t>
            </a:r>
          </a:p>
          <a:p>
            <a:pPr eaLnBrk="1" hangingPunct="1">
              <a:buNone/>
            </a:pPr>
            <a:r>
              <a:rPr lang="it-IT" altLang="it-IT" i="1" dirty="0" smtClean="0"/>
              <a:t>A </a:t>
            </a:r>
            <a:r>
              <a:rPr lang="it-IT" altLang="it-IT" i="1" dirty="0"/>
              <a:t>Gagliardi</a:t>
            </a:r>
            <a:r>
              <a:rPr lang="it-IT" altLang="it-IT" i="1" dirty="0" smtClean="0"/>
              <a:t>, F. Santoni, A. Di Carlo</a:t>
            </a:r>
            <a:endParaRPr lang="en-US" altLang="it-IT" dirty="0"/>
          </a:p>
        </p:txBody>
      </p:sp>
      <p:sp>
        <p:nvSpPr>
          <p:cNvPr id="11273" name="Rectangle 6"/>
          <p:cNvSpPr>
            <a:spLocks noChangeArrowheads="1"/>
          </p:cNvSpPr>
          <p:nvPr/>
        </p:nvSpPr>
        <p:spPr bwMode="auto">
          <a:xfrm>
            <a:off x="3479800" y="4068763"/>
            <a:ext cx="57658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altLang="it-IT" sz="1800" b="1" i="1" dirty="0"/>
              <a:t>CNR - ISMN    </a:t>
            </a:r>
            <a:r>
              <a:rPr lang="it-IT" altLang="it-IT" sz="1200" b="1" i="1" dirty="0" err="1"/>
              <a:t>Institute</a:t>
            </a:r>
            <a:r>
              <a:rPr lang="it-IT" altLang="it-IT" sz="1200" b="1" i="1" dirty="0"/>
              <a:t> for </a:t>
            </a:r>
            <a:r>
              <a:rPr lang="it-IT" altLang="it-IT" sz="1200" b="1" i="1" dirty="0" err="1" smtClean="0"/>
              <a:t>Nanostructured</a:t>
            </a:r>
            <a:r>
              <a:rPr lang="it-IT" altLang="it-IT" sz="1200" b="1" i="1" dirty="0" smtClean="0"/>
              <a:t> </a:t>
            </a:r>
            <a:r>
              <a:rPr lang="it-IT" altLang="it-IT" sz="1200" b="1" i="1" dirty="0" err="1"/>
              <a:t>Materials</a:t>
            </a:r>
            <a:r>
              <a:rPr lang="it-IT" altLang="it-IT" sz="1200" b="1" i="1" dirty="0"/>
              <a:t> </a:t>
            </a:r>
            <a:r>
              <a:rPr lang="it-IT" altLang="it-IT" sz="1800" b="1" i="1" dirty="0"/>
              <a:t> </a:t>
            </a:r>
            <a:endParaRPr lang="en-US" altLang="it-IT" sz="1800" b="1" dirty="0"/>
          </a:p>
        </p:txBody>
      </p:sp>
      <p:pic>
        <p:nvPicPr>
          <p:cNvPr id="12" name="Picture 7" descr="atom_potential_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r="-917"/>
          <a:stretch/>
        </p:blipFill>
        <p:spPr bwMode="auto">
          <a:xfrm>
            <a:off x="614966" y="3544388"/>
            <a:ext cx="2327882" cy="24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Energy/Position </a:t>
            </a:r>
            <a:r>
              <a:rPr lang="it-IT" dirty="0" err="1" smtClean="0"/>
              <a:t>Multiscale</a:t>
            </a:r>
            <a:endParaRPr lang="it-IT" dirty="0"/>
          </a:p>
        </p:txBody>
      </p:sp>
      <p:cxnSp>
        <p:nvCxnSpPr>
          <p:cNvPr id="30" name="Connettore 2 29"/>
          <p:cNvCxnSpPr/>
          <p:nvPr/>
        </p:nvCxnSpPr>
        <p:spPr bwMode="auto">
          <a:xfrm flipV="1">
            <a:off x="1635125" y="1052513"/>
            <a:ext cx="0" cy="371316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 bwMode="auto">
          <a:xfrm>
            <a:off x="1381125" y="4337050"/>
            <a:ext cx="7292975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6805" name="CasellaDiTesto 8"/>
          <p:cNvSpPr txBox="1">
            <a:spLocks noChangeArrowheads="1"/>
          </p:cNvSpPr>
          <p:nvPr/>
        </p:nvSpPr>
        <p:spPr bwMode="auto">
          <a:xfrm>
            <a:off x="1055688" y="652463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 i="1"/>
              <a:t>Energy</a:t>
            </a:r>
          </a:p>
        </p:txBody>
      </p:sp>
      <p:sp>
        <p:nvSpPr>
          <p:cNvPr id="76806" name="CasellaDiTesto 9"/>
          <p:cNvSpPr txBox="1">
            <a:spLocks noChangeArrowheads="1"/>
          </p:cNvSpPr>
          <p:nvPr/>
        </p:nvSpPr>
        <p:spPr bwMode="auto">
          <a:xfrm>
            <a:off x="8166100" y="4352925"/>
            <a:ext cx="993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 i="1"/>
              <a:t>Position</a:t>
            </a:r>
          </a:p>
        </p:txBody>
      </p:sp>
      <p:sp>
        <p:nvSpPr>
          <p:cNvPr id="34" name="Rettangolo 33"/>
          <p:cNvSpPr/>
          <p:nvPr/>
        </p:nvSpPr>
        <p:spPr bwMode="auto">
          <a:xfrm>
            <a:off x="1905000" y="4765675"/>
            <a:ext cx="6200775" cy="650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ttangolo 34"/>
          <p:cNvSpPr/>
          <p:nvPr/>
        </p:nvSpPr>
        <p:spPr bwMode="auto">
          <a:xfrm>
            <a:off x="4567238" y="4765675"/>
            <a:ext cx="1227137" cy="6508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9" name="CasellaDiTesto 12"/>
          <p:cNvSpPr txBox="1">
            <a:spLocks noChangeArrowheads="1"/>
          </p:cNvSpPr>
          <p:nvPr/>
        </p:nvSpPr>
        <p:spPr bwMode="auto">
          <a:xfrm>
            <a:off x="2746375" y="4891088"/>
            <a:ext cx="10048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 i="1"/>
              <a:t>n-AlGaN</a:t>
            </a:r>
          </a:p>
        </p:txBody>
      </p:sp>
      <p:sp>
        <p:nvSpPr>
          <p:cNvPr id="76810" name="CasellaDiTesto 13"/>
          <p:cNvSpPr txBox="1">
            <a:spLocks noChangeArrowheads="1"/>
          </p:cNvSpPr>
          <p:nvPr/>
        </p:nvSpPr>
        <p:spPr bwMode="auto">
          <a:xfrm>
            <a:off x="6410325" y="4911725"/>
            <a:ext cx="1004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 i="1"/>
              <a:t>p-AlGaN</a:t>
            </a:r>
          </a:p>
        </p:txBody>
      </p:sp>
      <p:sp>
        <p:nvSpPr>
          <p:cNvPr id="76811" name="CasellaDiTesto 14"/>
          <p:cNvSpPr txBox="1">
            <a:spLocks noChangeArrowheads="1"/>
          </p:cNvSpPr>
          <p:nvPr/>
        </p:nvSpPr>
        <p:spPr bwMode="auto">
          <a:xfrm>
            <a:off x="4811713" y="4911725"/>
            <a:ext cx="606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 i="1"/>
              <a:t>GaN</a:t>
            </a:r>
          </a:p>
        </p:txBody>
      </p:sp>
      <p:cxnSp>
        <p:nvCxnSpPr>
          <p:cNvPr id="39" name="Connettore 1 38"/>
          <p:cNvCxnSpPr/>
          <p:nvPr/>
        </p:nvCxnSpPr>
        <p:spPr bwMode="auto">
          <a:xfrm flipV="1">
            <a:off x="4232275" y="1260475"/>
            <a:ext cx="0" cy="457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0" name="Connettore 1 39"/>
          <p:cNvCxnSpPr/>
          <p:nvPr/>
        </p:nvCxnSpPr>
        <p:spPr bwMode="auto">
          <a:xfrm flipV="1">
            <a:off x="6153150" y="1274763"/>
            <a:ext cx="0" cy="4572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6814" name="Connettore 2 19"/>
          <p:cNvCxnSpPr>
            <a:cxnSpLocks noChangeShapeType="1"/>
          </p:cNvCxnSpPr>
          <p:nvPr/>
        </p:nvCxnSpPr>
        <p:spPr bwMode="auto">
          <a:xfrm>
            <a:off x="4337050" y="5846763"/>
            <a:ext cx="17716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5" name="CasellaDiTesto 20"/>
          <p:cNvSpPr txBox="1">
            <a:spLocks noChangeArrowheads="1"/>
          </p:cNvSpPr>
          <p:nvPr/>
        </p:nvSpPr>
        <p:spPr bwMode="auto">
          <a:xfrm>
            <a:off x="4203700" y="5862638"/>
            <a:ext cx="1484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 i="1"/>
              <a:t>Active region</a:t>
            </a:r>
          </a:p>
        </p:txBody>
      </p:sp>
      <p:cxnSp>
        <p:nvCxnSpPr>
          <p:cNvPr id="43" name="Connettore 1 42"/>
          <p:cNvCxnSpPr/>
          <p:nvPr/>
        </p:nvCxnSpPr>
        <p:spPr bwMode="auto">
          <a:xfrm flipH="1">
            <a:off x="1457325" y="2355850"/>
            <a:ext cx="693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4" name="Connettore 1 43"/>
          <p:cNvCxnSpPr/>
          <p:nvPr/>
        </p:nvCxnSpPr>
        <p:spPr bwMode="auto">
          <a:xfrm flipH="1">
            <a:off x="1457325" y="2895600"/>
            <a:ext cx="693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6818" name="CasellaDiTesto 25"/>
          <p:cNvSpPr txBox="1">
            <a:spLocks noChangeArrowheads="1"/>
          </p:cNvSpPr>
          <p:nvPr/>
        </p:nvSpPr>
        <p:spPr bwMode="auto">
          <a:xfrm>
            <a:off x="436563" y="2120900"/>
            <a:ext cx="892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 i="1"/>
              <a:t>Min CB</a:t>
            </a:r>
          </a:p>
        </p:txBody>
      </p:sp>
      <p:sp>
        <p:nvSpPr>
          <p:cNvPr id="76819" name="CasellaDiTesto 26"/>
          <p:cNvSpPr txBox="1">
            <a:spLocks noChangeArrowheads="1"/>
          </p:cNvSpPr>
          <p:nvPr/>
        </p:nvSpPr>
        <p:spPr bwMode="auto">
          <a:xfrm>
            <a:off x="422275" y="2667000"/>
            <a:ext cx="925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 i="1"/>
              <a:t>Max VB</a:t>
            </a:r>
          </a:p>
        </p:txBody>
      </p:sp>
      <p:sp>
        <p:nvSpPr>
          <p:cNvPr id="47" name="Rettangolo 46"/>
          <p:cNvSpPr/>
          <p:nvPr/>
        </p:nvSpPr>
        <p:spPr bwMode="auto">
          <a:xfrm>
            <a:off x="4232564" y="2909454"/>
            <a:ext cx="1921164" cy="6373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K.P</a:t>
            </a:r>
          </a:p>
        </p:txBody>
      </p:sp>
      <p:sp>
        <p:nvSpPr>
          <p:cNvPr id="48" name="Rettangolo 47"/>
          <p:cNvSpPr/>
          <p:nvPr/>
        </p:nvSpPr>
        <p:spPr bwMode="auto">
          <a:xfrm>
            <a:off x="4247580" y="1698563"/>
            <a:ext cx="1921164" cy="63731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density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ETB</a:t>
            </a:r>
          </a:p>
        </p:txBody>
      </p:sp>
      <p:grpSp>
        <p:nvGrpSpPr>
          <p:cNvPr id="3" name="Gruppo 48"/>
          <p:cNvGrpSpPr>
            <a:grpSpLocks/>
          </p:cNvGrpSpPr>
          <p:nvPr/>
        </p:nvGrpSpPr>
        <p:grpSpPr bwMode="auto">
          <a:xfrm>
            <a:off x="1860550" y="1101725"/>
            <a:ext cx="6245225" cy="2994025"/>
            <a:chOff x="1717662" y="1102222"/>
            <a:chExt cx="5763784" cy="2994218"/>
          </a:xfrm>
        </p:grpSpPr>
        <p:sp>
          <p:nvSpPr>
            <p:cNvPr id="50" name="Figura a mano libera 49"/>
            <p:cNvSpPr/>
            <p:nvPr/>
          </p:nvSpPr>
          <p:spPr>
            <a:xfrm>
              <a:off x="1717662" y="2867636"/>
              <a:ext cx="5763784" cy="1228804"/>
            </a:xfrm>
            <a:custGeom>
              <a:avLst/>
              <a:gdLst>
                <a:gd name="connsiteX0" fmla="*/ 193963 w 5957454"/>
                <a:gd name="connsiteY0" fmla="*/ 0 h 1288473"/>
                <a:gd name="connsiteX1" fmla="*/ 193963 w 5957454"/>
                <a:gd name="connsiteY1" fmla="*/ 1288473 h 1288473"/>
                <a:gd name="connsiteX2" fmla="*/ 5957454 w 5957454"/>
                <a:gd name="connsiteY2" fmla="*/ 1288473 h 1288473"/>
                <a:gd name="connsiteX3" fmla="*/ 5957454 w 5957454"/>
                <a:gd name="connsiteY3" fmla="*/ 13855 h 1288473"/>
                <a:gd name="connsiteX4" fmla="*/ 4170218 w 5957454"/>
                <a:gd name="connsiteY4" fmla="*/ 13855 h 1288473"/>
                <a:gd name="connsiteX5" fmla="*/ 4170218 w 5957454"/>
                <a:gd name="connsiteY5" fmla="*/ 665018 h 1288473"/>
                <a:gd name="connsiteX6" fmla="*/ 2369127 w 5957454"/>
                <a:gd name="connsiteY6" fmla="*/ 665018 h 1288473"/>
                <a:gd name="connsiteX7" fmla="*/ 2369127 w 5957454"/>
                <a:gd name="connsiteY7" fmla="*/ 41564 h 1288473"/>
                <a:gd name="connsiteX8" fmla="*/ 0 w 5957454"/>
                <a:gd name="connsiteY8" fmla="*/ 41564 h 1288473"/>
                <a:gd name="connsiteX0" fmla="*/ 0 w 5763491"/>
                <a:gd name="connsiteY0" fmla="*/ 0 h 1288473"/>
                <a:gd name="connsiteX1" fmla="*/ 0 w 5763491"/>
                <a:gd name="connsiteY1" fmla="*/ 1288473 h 1288473"/>
                <a:gd name="connsiteX2" fmla="*/ 5763491 w 5763491"/>
                <a:gd name="connsiteY2" fmla="*/ 1288473 h 1288473"/>
                <a:gd name="connsiteX3" fmla="*/ 5763491 w 5763491"/>
                <a:gd name="connsiteY3" fmla="*/ 13855 h 1288473"/>
                <a:gd name="connsiteX4" fmla="*/ 3976255 w 5763491"/>
                <a:gd name="connsiteY4" fmla="*/ 13855 h 1288473"/>
                <a:gd name="connsiteX5" fmla="*/ 3976255 w 5763491"/>
                <a:gd name="connsiteY5" fmla="*/ 665018 h 1288473"/>
                <a:gd name="connsiteX6" fmla="*/ 2175164 w 5763491"/>
                <a:gd name="connsiteY6" fmla="*/ 665018 h 1288473"/>
                <a:gd name="connsiteX7" fmla="*/ 2175164 w 5763491"/>
                <a:gd name="connsiteY7" fmla="*/ 41564 h 1288473"/>
                <a:gd name="connsiteX8" fmla="*/ 235528 w 5763491"/>
                <a:gd name="connsiteY8" fmla="*/ 41564 h 1288473"/>
                <a:gd name="connsiteX0" fmla="*/ 0 w 5763491"/>
                <a:gd name="connsiteY0" fmla="*/ 0 h 1288473"/>
                <a:gd name="connsiteX1" fmla="*/ 0 w 5763491"/>
                <a:gd name="connsiteY1" fmla="*/ 1288473 h 1288473"/>
                <a:gd name="connsiteX2" fmla="*/ 5763491 w 5763491"/>
                <a:gd name="connsiteY2" fmla="*/ 1288473 h 1288473"/>
                <a:gd name="connsiteX3" fmla="*/ 5763491 w 5763491"/>
                <a:gd name="connsiteY3" fmla="*/ 13855 h 1288473"/>
                <a:gd name="connsiteX4" fmla="*/ 3976255 w 5763491"/>
                <a:gd name="connsiteY4" fmla="*/ 13855 h 1288473"/>
                <a:gd name="connsiteX5" fmla="*/ 3976255 w 5763491"/>
                <a:gd name="connsiteY5" fmla="*/ 665018 h 1288473"/>
                <a:gd name="connsiteX6" fmla="*/ 2175164 w 5763491"/>
                <a:gd name="connsiteY6" fmla="*/ 665018 h 1288473"/>
                <a:gd name="connsiteX7" fmla="*/ 2175164 w 5763491"/>
                <a:gd name="connsiteY7" fmla="*/ 41564 h 1288473"/>
                <a:gd name="connsiteX8" fmla="*/ 1 w 5763491"/>
                <a:gd name="connsiteY8" fmla="*/ 13855 h 128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3491" h="1288473">
                  <a:moveTo>
                    <a:pt x="0" y="0"/>
                  </a:moveTo>
                  <a:lnTo>
                    <a:pt x="0" y="1288473"/>
                  </a:lnTo>
                  <a:lnTo>
                    <a:pt x="5763491" y="1288473"/>
                  </a:lnTo>
                  <a:lnTo>
                    <a:pt x="5763491" y="13855"/>
                  </a:lnTo>
                  <a:lnTo>
                    <a:pt x="3976255" y="13855"/>
                  </a:lnTo>
                  <a:lnTo>
                    <a:pt x="3976255" y="665018"/>
                  </a:lnTo>
                  <a:lnTo>
                    <a:pt x="2175164" y="665018"/>
                  </a:lnTo>
                  <a:lnTo>
                    <a:pt x="2175164" y="41564"/>
                  </a:lnTo>
                  <a:lnTo>
                    <a:pt x="1" y="13855"/>
                  </a:lnTo>
                </a:path>
              </a:pathLst>
            </a:custGeom>
            <a:solidFill>
              <a:srgbClr val="FFC000">
                <a:alpha val="42000"/>
              </a:srgb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Figura a mano libera 50"/>
            <p:cNvSpPr/>
            <p:nvPr/>
          </p:nvSpPr>
          <p:spPr>
            <a:xfrm flipV="1">
              <a:off x="1717662" y="1102222"/>
              <a:ext cx="5763784" cy="1225629"/>
            </a:xfrm>
            <a:custGeom>
              <a:avLst/>
              <a:gdLst>
                <a:gd name="connsiteX0" fmla="*/ 193963 w 5957454"/>
                <a:gd name="connsiteY0" fmla="*/ 0 h 1288473"/>
                <a:gd name="connsiteX1" fmla="*/ 193963 w 5957454"/>
                <a:gd name="connsiteY1" fmla="*/ 1288473 h 1288473"/>
                <a:gd name="connsiteX2" fmla="*/ 5957454 w 5957454"/>
                <a:gd name="connsiteY2" fmla="*/ 1288473 h 1288473"/>
                <a:gd name="connsiteX3" fmla="*/ 5957454 w 5957454"/>
                <a:gd name="connsiteY3" fmla="*/ 13855 h 1288473"/>
                <a:gd name="connsiteX4" fmla="*/ 4170218 w 5957454"/>
                <a:gd name="connsiteY4" fmla="*/ 13855 h 1288473"/>
                <a:gd name="connsiteX5" fmla="*/ 4170218 w 5957454"/>
                <a:gd name="connsiteY5" fmla="*/ 665018 h 1288473"/>
                <a:gd name="connsiteX6" fmla="*/ 2369127 w 5957454"/>
                <a:gd name="connsiteY6" fmla="*/ 665018 h 1288473"/>
                <a:gd name="connsiteX7" fmla="*/ 2369127 w 5957454"/>
                <a:gd name="connsiteY7" fmla="*/ 41564 h 1288473"/>
                <a:gd name="connsiteX8" fmla="*/ 0 w 5957454"/>
                <a:gd name="connsiteY8" fmla="*/ 41564 h 1288473"/>
                <a:gd name="connsiteX0" fmla="*/ 0 w 5763491"/>
                <a:gd name="connsiteY0" fmla="*/ 0 h 1288473"/>
                <a:gd name="connsiteX1" fmla="*/ 0 w 5763491"/>
                <a:gd name="connsiteY1" fmla="*/ 1288473 h 1288473"/>
                <a:gd name="connsiteX2" fmla="*/ 5763491 w 5763491"/>
                <a:gd name="connsiteY2" fmla="*/ 1288473 h 1288473"/>
                <a:gd name="connsiteX3" fmla="*/ 5763491 w 5763491"/>
                <a:gd name="connsiteY3" fmla="*/ 13855 h 1288473"/>
                <a:gd name="connsiteX4" fmla="*/ 3976255 w 5763491"/>
                <a:gd name="connsiteY4" fmla="*/ 13855 h 1288473"/>
                <a:gd name="connsiteX5" fmla="*/ 3976255 w 5763491"/>
                <a:gd name="connsiteY5" fmla="*/ 665018 h 1288473"/>
                <a:gd name="connsiteX6" fmla="*/ 2175164 w 5763491"/>
                <a:gd name="connsiteY6" fmla="*/ 665018 h 1288473"/>
                <a:gd name="connsiteX7" fmla="*/ 2175164 w 5763491"/>
                <a:gd name="connsiteY7" fmla="*/ 41564 h 1288473"/>
                <a:gd name="connsiteX8" fmla="*/ 235528 w 5763491"/>
                <a:gd name="connsiteY8" fmla="*/ 41564 h 1288473"/>
                <a:gd name="connsiteX0" fmla="*/ 0 w 5763491"/>
                <a:gd name="connsiteY0" fmla="*/ 0 h 1288473"/>
                <a:gd name="connsiteX1" fmla="*/ 0 w 5763491"/>
                <a:gd name="connsiteY1" fmla="*/ 1288473 h 1288473"/>
                <a:gd name="connsiteX2" fmla="*/ 5763491 w 5763491"/>
                <a:gd name="connsiteY2" fmla="*/ 1288473 h 1288473"/>
                <a:gd name="connsiteX3" fmla="*/ 5763491 w 5763491"/>
                <a:gd name="connsiteY3" fmla="*/ 13855 h 1288473"/>
                <a:gd name="connsiteX4" fmla="*/ 3976255 w 5763491"/>
                <a:gd name="connsiteY4" fmla="*/ 13855 h 1288473"/>
                <a:gd name="connsiteX5" fmla="*/ 3976255 w 5763491"/>
                <a:gd name="connsiteY5" fmla="*/ 665018 h 1288473"/>
                <a:gd name="connsiteX6" fmla="*/ 2175164 w 5763491"/>
                <a:gd name="connsiteY6" fmla="*/ 665018 h 1288473"/>
                <a:gd name="connsiteX7" fmla="*/ 2175164 w 5763491"/>
                <a:gd name="connsiteY7" fmla="*/ 41564 h 1288473"/>
                <a:gd name="connsiteX8" fmla="*/ 1 w 5763491"/>
                <a:gd name="connsiteY8" fmla="*/ 13855 h 128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3491" h="1288473">
                  <a:moveTo>
                    <a:pt x="0" y="0"/>
                  </a:moveTo>
                  <a:lnTo>
                    <a:pt x="0" y="1288473"/>
                  </a:lnTo>
                  <a:lnTo>
                    <a:pt x="5763491" y="1288473"/>
                  </a:lnTo>
                  <a:lnTo>
                    <a:pt x="5763491" y="13855"/>
                  </a:lnTo>
                  <a:lnTo>
                    <a:pt x="3976255" y="13855"/>
                  </a:lnTo>
                  <a:lnTo>
                    <a:pt x="3976255" y="665018"/>
                  </a:lnTo>
                  <a:lnTo>
                    <a:pt x="2175164" y="665018"/>
                  </a:lnTo>
                  <a:lnTo>
                    <a:pt x="2175164" y="41564"/>
                  </a:lnTo>
                  <a:lnTo>
                    <a:pt x="1" y="13855"/>
                  </a:lnTo>
                </a:path>
              </a:pathLst>
            </a:custGeom>
            <a:solidFill>
              <a:srgbClr val="FFC000">
                <a:alpha val="42000"/>
              </a:srgbClr>
            </a:solidFill>
            <a:ln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1925709" y="1213354"/>
              <a:ext cx="1577935" cy="3381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Font typeface="Wingdings" pitchFamily="2" charset="2"/>
                <a:buNone/>
                <a:defRPr/>
              </a:pPr>
              <a:r>
                <a:rPr lang="it-IT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Classical</a:t>
              </a:r>
              <a:r>
                <a:rPr lang="it-IT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t-IT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density</a:t>
              </a:r>
              <a:endPara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1872582" y="1816100"/>
            <a:ext cx="6245225" cy="539750"/>
            <a:chOff x="1860550" y="1816100"/>
            <a:chExt cx="6245225" cy="539750"/>
          </a:xfrm>
        </p:grpSpPr>
        <p:cxnSp>
          <p:nvCxnSpPr>
            <p:cNvPr id="6" name="Connettore 1 5"/>
            <p:cNvCxnSpPr/>
            <p:nvPr/>
          </p:nvCxnSpPr>
          <p:spPr bwMode="auto">
            <a:xfrm>
              <a:off x="1860550" y="1816100"/>
              <a:ext cx="2706688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Connettore 1 35"/>
            <p:cNvCxnSpPr/>
            <p:nvPr/>
          </p:nvCxnSpPr>
          <p:spPr bwMode="auto">
            <a:xfrm>
              <a:off x="5688013" y="1816100"/>
              <a:ext cx="241776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ttore 1 11"/>
            <p:cNvCxnSpPr/>
            <p:nvPr/>
          </p:nvCxnSpPr>
          <p:spPr bwMode="auto">
            <a:xfrm>
              <a:off x="4567238" y="1816100"/>
              <a:ext cx="0" cy="53975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Connettore 1 37"/>
            <p:cNvCxnSpPr/>
            <p:nvPr/>
          </p:nvCxnSpPr>
          <p:spPr bwMode="auto">
            <a:xfrm>
              <a:off x="5688013" y="1816100"/>
              <a:ext cx="0" cy="53975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Connettore 1 40"/>
            <p:cNvCxnSpPr/>
            <p:nvPr/>
          </p:nvCxnSpPr>
          <p:spPr bwMode="auto">
            <a:xfrm>
              <a:off x="4585494" y="2355850"/>
              <a:ext cx="1102519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2" name="Gruppo 41"/>
          <p:cNvGrpSpPr/>
          <p:nvPr/>
        </p:nvGrpSpPr>
        <p:grpSpPr>
          <a:xfrm flipV="1">
            <a:off x="1846263" y="2900290"/>
            <a:ext cx="6245225" cy="327819"/>
            <a:chOff x="1860550" y="1816100"/>
            <a:chExt cx="6245225" cy="539750"/>
          </a:xfrm>
        </p:grpSpPr>
        <p:cxnSp>
          <p:nvCxnSpPr>
            <p:cNvPr id="45" name="Connettore 1 44"/>
            <p:cNvCxnSpPr/>
            <p:nvPr/>
          </p:nvCxnSpPr>
          <p:spPr bwMode="auto">
            <a:xfrm>
              <a:off x="1860550" y="1816100"/>
              <a:ext cx="2706688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ttore 1 45"/>
            <p:cNvCxnSpPr/>
            <p:nvPr/>
          </p:nvCxnSpPr>
          <p:spPr bwMode="auto">
            <a:xfrm>
              <a:off x="5688013" y="1816100"/>
              <a:ext cx="241776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Connettore 1 48"/>
            <p:cNvCxnSpPr/>
            <p:nvPr/>
          </p:nvCxnSpPr>
          <p:spPr bwMode="auto">
            <a:xfrm>
              <a:off x="4567238" y="1816100"/>
              <a:ext cx="0" cy="53975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Connettore 1 52"/>
            <p:cNvCxnSpPr/>
            <p:nvPr/>
          </p:nvCxnSpPr>
          <p:spPr bwMode="auto">
            <a:xfrm>
              <a:off x="5688013" y="1816100"/>
              <a:ext cx="0" cy="53975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Connettore 1 54"/>
            <p:cNvCxnSpPr/>
            <p:nvPr/>
          </p:nvCxnSpPr>
          <p:spPr bwMode="auto">
            <a:xfrm>
              <a:off x="4585494" y="2355850"/>
              <a:ext cx="1102519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uppo 52"/>
          <p:cNvGrpSpPr>
            <a:grpSpLocks/>
          </p:cNvGrpSpPr>
          <p:nvPr/>
        </p:nvGrpSpPr>
        <p:grpSpPr bwMode="auto">
          <a:xfrm>
            <a:off x="1531938" y="727995"/>
            <a:ext cx="7017764" cy="3425031"/>
            <a:chOff x="1245413" y="688256"/>
            <a:chExt cx="6478339" cy="3425165"/>
          </a:xfrm>
        </p:grpSpPr>
        <p:sp>
          <p:nvSpPr>
            <p:cNvPr id="54" name="Rettangolo arrotondato 53"/>
            <p:cNvSpPr/>
            <p:nvPr/>
          </p:nvSpPr>
          <p:spPr bwMode="auto">
            <a:xfrm>
              <a:off x="1245413" y="1017675"/>
              <a:ext cx="6330858" cy="3095746"/>
            </a:xfrm>
            <a:prstGeom prst="roundRect">
              <a:avLst/>
            </a:prstGeom>
            <a:solidFill>
              <a:schemeClr val="accent1">
                <a:alpha val="2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Wingdings" pitchFamily="2" charset="2"/>
                <a:buNone/>
                <a:defRPr/>
              </a:pPr>
              <a:endPara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829" name="CasellaDiTesto 33"/>
            <p:cNvSpPr txBox="1">
              <a:spLocks noChangeArrowheads="1"/>
            </p:cNvSpPr>
            <p:nvPr/>
          </p:nvSpPr>
          <p:spPr bwMode="auto">
            <a:xfrm>
              <a:off x="5347863" y="688256"/>
              <a:ext cx="2375889" cy="338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en-US" altLang="it-IT" b="1" i="1"/>
                <a:t>Drift-Diffusion Transport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227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err="1" smtClean="0"/>
              <a:t>Envelope</a:t>
            </a:r>
            <a:r>
              <a:rPr lang="it-IT" dirty="0" smtClean="0"/>
              <a:t> </a:t>
            </a:r>
            <a:r>
              <a:rPr lang="it-IT" dirty="0" err="1" smtClean="0"/>
              <a:t>Function</a:t>
            </a:r>
            <a:r>
              <a:rPr lang="it-IT" dirty="0" smtClean="0"/>
              <a:t> </a:t>
            </a:r>
            <a:r>
              <a:rPr lang="it-IT" dirty="0" err="1" smtClean="0"/>
              <a:t>Approx</a:t>
            </a:r>
            <a:endParaRPr lang="it-IT" dirty="0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643063" y="4492625"/>
          <a:ext cx="196691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34" name="Equation" r:id="rId3" imgW="1663560" imgH="482400" progId="Equation.DSMT4">
                  <p:embed/>
                </p:oleObj>
              </mc:Choice>
              <mc:Fallback>
                <p:oleObj name="Equation" r:id="rId3" imgW="16635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4492625"/>
                        <a:ext cx="1966912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7" name="CasellaDiTesto 4"/>
          <p:cNvSpPr txBox="1">
            <a:spLocks noChangeArrowheads="1"/>
          </p:cNvSpPr>
          <p:nvPr/>
        </p:nvSpPr>
        <p:spPr bwMode="auto">
          <a:xfrm>
            <a:off x="1419225" y="3275013"/>
            <a:ext cx="14351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b="1"/>
              <a:t>In TiberCAD:</a:t>
            </a:r>
          </a:p>
        </p:txBody>
      </p:sp>
      <p:pic>
        <p:nvPicPr>
          <p:cNvPr id="14348" name="Picture 8" descr="bandeGa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35405" r="67534" b="55235"/>
          <a:stretch>
            <a:fillRect/>
          </a:stretch>
        </p:blipFill>
        <p:spPr bwMode="auto">
          <a:xfrm>
            <a:off x="709613" y="4598988"/>
            <a:ext cx="7778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1636713" y="5340350"/>
          <a:ext cx="19827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35" name="Equation" r:id="rId6" imgW="1676160" imgH="482400" progId="Equation.DSMT4">
                  <p:embed/>
                </p:oleObj>
              </mc:Choice>
              <mc:Fallback>
                <p:oleObj name="Equation" r:id="rId6" imgW="16761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5340350"/>
                        <a:ext cx="198278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9" name="Picture 8" descr="bandeGa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25571" r="67534" b="55235"/>
          <a:stretch>
            <a:fillRect/>
          </a:stretch>
        </p:blipFill>
        <p:spPr bwMode="auto">
          <a:xfrm>
            <a:off x="698500" y="5295900"/>
            <a:ext cx="7778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8" descr="bandeGa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25571" r="67534" b="65952"/>
          <a:stretch>
            <a:fillRect/>
          </a:stretch>
        </p:blipFill>
        <p:spPr bwMode="auto">
          <a:xfrm>
            <a:off x="714375" y="3892550"/>
            <a:ext cx="77787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1647825" y="3886200"/>
          <a:ext cx="37465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36" name="Equation" r:id="rId8" imgW="317160" imgH="228600" progId="Equation.DSMT4">
                  <p:embed/>
                </p:oleObj>
              </mc:Choice>
              <mc:Fallback>
                <p:oleObj name="Equation" r:id="rId8" imgW="317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825" y="3886200"/>
                        <a:ext cx="374650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1" name="CasellaDiTesto 10"/>
          <p:cNvSpPr txBox="1">
            <a:spLocks noChangeArrowheads="1"/>
          </p:cNvSpPr>
          <p:nvPr/>
        </p:nvSpPr>
        <p:spPr bwMode="auto">
          <a:xfrm>
            <a:off x="1135063" y="615950"/>
            <a:ext cx="50530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/>
              <a:t>k</a:t>
            </a:r>
            <a:r>
              <a:rPr lang="it-IT" altLang="it-IT">
                <a:sym typeface="Symbol" pitchFamily="18" charset="2"/>
              </a:rPr>
              <a:t></a:t>
            </a:r>
            <a:r>
              <a:rPr lang="it-IT" altLang="it-IT"/>
              <a:t>p Hamiltonian generalizes single band dispersions </a:t>
            </a:r>
          </a:p>
        </p:txBody>
      </p:sp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787400" y="1624013"/>
          <a:ext cx="505618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37" name="Equation" r:id="rId10" imgW="3504960" imgH="482400" progId="Equation.DSMT4">
                  <p:embed/>
                </p:oleObj>
              </mc:Choice>
              <mc:Fallback>
                <p:oleObj name="Equation" r:id="rId10" imgW="35049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400" y="1624013"/>
                        <a:ext cx="5056188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974725" y="1046163"/>
          <a:ext cx="23447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38" name="Equation" r:id="rId12" imgW="1625400" imgH="355320" progId="Equation.DSMT4">
                  <p:embed/>
                </p:oleObj>
              </mc:Choice>
              <mc:Fallback>
                <p:oleObj name="Equation" r:id="rId12" imgW="162540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1046163"/>
                        <a:ext cx="2344738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3" name="Object 7"/>
          <p:cNvGraphicFramePr>
            <a:graphicFrameLocks noChangeAspect="1"/>
          </p:cNvGraphicFramePr>
          <p:nvPr/>
        </p:nvGraphicFramePr>
        <p:xfrm>
          <a:off x="5375275" y="2478088"/>
          <a:ext cx="76835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39" name="Equation" r:id="rId14" imgW="533160" imgH="228600" progId="Equation.DSMT4">
                  <p:embed/>
                </p:oleObj>
              </mc:Choice>
              <mc:Fallback>
                <p:oleObj name="Equation" r:id="rId14" imgW="533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5275" y="2478088"/>
                        <a:ext cx="768350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352" name="Connettore 2 15"/>
          <p:cNvCxnSpPr>
            <a:cxnSpLocks noChangeShapeType="1"/>
          </p:cNvCxnSpPr>
          <p:nvPr/>
        </p:nvCxnSpPr>
        <p:spPr bwMode="auto">
          <a:xfrm rot="10800000">
            <a:off x="3467100" y="1255713"/>
            <a:ext cx="627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3" name="CasellaDiTesto 17"/>
          <p:cNvSpPr txBox="1">
            <a:spLocks noChangeArrowheads="1"/>
          </p:cNvSpPr>
          <p:nvPr/>
        </p:nvSpPr>
        <p:spPr bwMode="auto">
          <a:xfrm>
            <a:off x="4230688" y="1065213"/>
            <a:ext cx="181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/>
              <a:t>Envelope function</a:t>
            </a:r>
          </a:p>
        </p:txBody>
      </p:sp>
      <p:sp>
        <p:nvSpPr>
          <p:cNvPr id="14354" name="CasellaDiTesto 19"/>
          <p:cNvSpPr txBox="1">
            <a:spLocks noChangeArrowheads="1"/>
          </p:cNvSpPr>
          <p:nvPr/>
        </p:nvSpPr>
        <p:spPr bwMode="auto">
          <a:xfrm>
            <a:off x="728663" y="2460625"/>
            <a:ext cx="4716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>
                <a:sym typeface="Symbol" pitchFamily="18" charset="2"/>
              </a:rPr>
              <a:t>k is interpreted as the usual momentum operator: </a:t>
            </a:r>
            <a:endParaRPr lang="it-IT" altLang="it-IT"/>
          </a:p>
        </p:txBody>
      </p:sp>
      <p:pic>
        <p:nvPicPr>
          <p:cNvPr id="14355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3657600"/>
            <a:ext cx="27051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4" name="Object 9"/>
          <p:cNvGraphicFramePr>
            <a:graphicFrameLocks noChangeAspect="1"/>
          </p:cNvGraphicFramePr>
          <p:nvPr/>
        </p:nvGraphicFramePr>
        <p:xfrm>
          <a:off x="6823075" y="4208463"/>
          <a:ext cx="225266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40" name="Equation" r:id="rId17" imgW="1904760" imgH="482400" progId="Equation.DSMT4">
                  <p:embed/>
                </p:oleObj>
              </mc:Choice>
              <mc:Fallback>
                <p:oleObj name="Equation" r:id="rId17" imgW="19047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075" y="4208463"/>
                        <a:ext cx="2252663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6" name="CasellaDiTesto 22"/>
          <p:cNvSpPr txBox="1">
            <a:spLocks noChangeArrowheads="1"/>
          </p:cNvSpPr>
          <p:nvPr/>
        </p:nvSpPr>
        <p:spPr bwMode="auto">
          <a:xfrm>
            <a:off x="4598988" y="3263900"/>
            <a:ext cx="1368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/>
              <a:t>Full Band kp</a:t>
            </a:r>
          </a:p>
        </p:txBody>
      </p:sp>
      <p:sp>
        <p:nvSpPr>
          <p:cNvPr id="14357" name="CasellaDiTesto 23"/>
          <p:cNvSpPr txBox="1">
            <a:spLocks noChangeArrowheads="1"/>
          </p:cNvSpPr>
          <p:nvPr/>
        </p:nvSpPr>
        <p:spPr bwMode="auto">
          <a:xfrm>
            <a:off x="6851650" y="5227638"/>
            <a:ext cx="23034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/>
              <a:t>Cardona-Pollak (1966) </a:t>
            </a:r>
          </a:p>
        </p:txBody>
      </p:sp>
      <p:sp>
        <p:nvSpPr>
          <p:cNvPr id="14358" name="CasellaDiTesto 24"/>
          <p:cNvSpPr txBox="1">
            <a:spLocks noChangeArrowheads="1"/>
          </p:cNvSpPr>
          <p:nvPr/>
        </p:nvSpPr>
        <p:spPr bwMode="auto">
          <a:xfrm>
            <a:off x="6867525" y="5487988"/>
            <a:ext cx="1954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/>
              <a:t>G. Fishman (2004) </a:t>
            </a:r>
          </a:p>
        </p:txBody>
      </p:sp>
      <p:pic>
        <p:nvPicPr>
          <p:cNvPr id="14359" name="Picture 97" descr="V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1" t="12866" r="20956" b="15553"/>
          <a:stretch>
            <a:fillRect/>
          </a:stretch>
        </p:blipFill>
        <p:spPr bwMode="auto">
          <a:xfrm>
            <a:off x="6773863" y="1616075"/>
            <a:ext cx="143351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6" descr="V4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3680" r="22476" b="12038"/>
          <a:stretch>
            <a:fillRect/>
          </a:stretch>
        </p:blipFill>
        <p:spPr bwMode="auto">
          <a:xfrm>
            <a:off x="7323138" y="703263"/>
            <a:ext cx="1414462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45" name="Object 24"/>
          <p:cNvGraphicFramePr>
            <a:graphicFrameLocks noChangeAspect="1"/>
          </p:cNvGraphicFramePr>
          <p:nvPr/>
        </p:nvGraphicFramePr>
        <p:xfrm>
          <a:off x="6942138" y="5902325"/>
          <a:ext cx="1487487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841" name="Equation" r:id="rId21" imgW="1257120" imgH="228600" progId="Equation.DSMT4">
                  <p:embed/>
                </p:oleObj>
              </mc:Choice>
              <mc:Fallback>
                <p:oleObj name="Equation" r:id="rId21" imgW="1257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2138" y="5902325"/>
                        <a:ext cx="1487487" cy="30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38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InAs Qdots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42938" y="641350"/>
            <a:ext cx="4032250" cy="2274888"/>
            <a:chOff x="442" y="880"/>
            <a:chExt cx="2540" cy="1433"/>
          </a:xfrm>
        </p:grpSpPr>
        <p:pic>
          <p:nvPicPr>
            <p:cNvPr id="352264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86" y="1080"/>
              <a:ext cx="996" cy="7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352265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" y="880"/>
              <a:ext cx="1273" cy="14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352266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88" y="1085"/>
              <a:ext cx="322" cy="8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352267" name="Rectangle 11"/>
          <p:cNvSpPr>
            <a:spLocks noChangeArrowheads="1"/>
          </p:cNvSpPr>
          <p:nvPr/>
        </p:nvSpPr>
        <p:spPr bwMode="auto">
          <a:xfrm>
            <a:off x="579438" y="2868613"/>
            <a:ext cx="48466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M. Buda et. al., IEEE Journal of Quantum Electronics, 2003</a:t>
            </a:r>
          </a:p>
        </p:txBody>
      </p:sp>
      <p:pic>
        <p:nvPicPr>
          <p:cNvPr id="352268" name="Picture 12" descr="struct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275" y="3373438"/>
            <a:ext cx="32607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69" name="Picture 13" descr="current_1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775" y="4518025"/>
            <a:ext cx="3482975" cy="1858963"/>
          </a:xfrm>
          <a:prstGeom prst="rect">
            <a:avLst/>
          </a:prstGeom>
          <a:noFill/>
        </p:spPr>
      </p:pic>
      <p:pic>
        <p:nvPicPr>
          <p:cNvPr id="352270" name="Picture 14" descr="current_1V_detai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46588" y="3627438"/>
            <a:ext cx="1701800" cy="16716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52271" name="Line 15"/>
          <p:cNvSpPr>
            <a:spLocks noChangeShapeType="1"/>
          </p:cNvSpPr>
          <p:nvPr/>
        </p:nvSpPr>
        <p:spPr bwMode="auto">
          <a:xfrm flipV="1">
            <a:off x="1887538" y="3643313"/>
            <a:ext cx="2524125" cy="1320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52272" name="Line 16"/>
          <p:cNvSpPr>
            <a:spLocks noChangeShapeType="1"/>
          </p:cNvSpPr>
          <p:nvPr/>
        </p:nvSpPr>
        <p:spPr bwMode="auto">
          <a:xfrm>
            <a:off x="1871663" y="5064125"/>
            <a:ext cx="2581275" cy="203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352273" name="Picture 17" descr="spectrum_k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64188" y="542925"/>
            <a:ext cx="3362325" cy="2598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22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58" descr="cu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82925"/>
            <a:ext cx="4217988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7619" name="Rectangle 43"/>
          <p:cNvSpPr>
            <a:spLocks noGrp="1" noChangeArrowheads="1"/>
          </p:cNvSpPr>
          <p:nvPr>
            <p:ph type="title" idx="4294967295"/>
          </p:nvPr>
        </p:nvSpPr>
        <p:spPr>
          <a:xfrm>
            <a:off x="984250" y="-111125"/>
            <a:ext cx="8229600" cy="712788"/>
          </a:xfrm>
        </p:spPr>
        <p:txBody>
          <a:bodyPr/>
          <a:lstStyle/>
          <a:p>
            <a:r>
              <a:rPr lang="it-IT" sz="3200"/>
              <a:t>InGaAs Quantum wire: overlap scheme</a:t>
            </a:r>
          </a:p>
        </p:txBody>
      </p:sp>
      <p:pic>
        <p:nvPicPr>
          <p:cNvPr id="367620" name="Picture 37" descr="holes_curren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847725" y="892175"/>
            <a:ext cx="4038600" cy="2549525"/>
          </a:xfrm>
          <a:prstGeom prst="rect">
            <a:avLst/>
          </a:prstGeom>
          <a:noFill/>
        </p:spPr>
      </p:pic>
      <p:pic>
        <p:nvPicPr>
          <p:cNvPr id="367621" name="Picture 39" descr="eldens_zoo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227638" y="779463"/>
            <a:ext cx="3143250" cy="1811337"/>
          </a:xfrm>
          <a:prstGeom prst="rect">
            <a:avLst/>
          </a:prstGeom>
          <a:noFill/>
        </p:spPr>
      </p:pic>
      <p:sp>
        <p:nvSpPr>
          <p:cNvPr id="367622" name="Text Box 20"/>
          <p:cNvSpPr txBox="1">
            <a:spLocks noChangeArrowheads="1"/>
          </p:cNvSpPr>
          <p:nvPr/>
        </p:nvSpPr>
        <p:spPr bwMode="auto">
          <a:xfrm>
            <a:off x="1485900" y="2814638"/>
            <a:ext cx="2736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it-IT" b="1" i="1">
                <a:solidFill>
                  <a:schemeClr val="bg1"/>
                </a:solidFill>
              </a:rPr>
              <a:t>current crowding in the wire</a:t>
            </a:r>
          </a:p>
        </p:txBody>
      </p:sp>
      <p:pic>
        <p:nvPicPr>
          <p:cNvPr id="367623" name="Picture 42" descr="hldens_zoo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5241925" y="2760663"/>
            <a:ext cx="3098800" cy="1854200"/>
          </a:xfrm>
          <a:prstGeom prst="rect">
            <a:avLst/>
          </a:prstGeom>
          <a:noFill/>
        </p:spPr>
      </p:pic>
      <p:sp>
        <p:nvSpPr>
          <p:cNvPr id="367624" name="Rectangle 45"/>
          <p:cNvSpPr>
            <a:spLocks noChangeArrowheads="1"/>
          </p:cNvSpPr>
          <p:nvPr/>
        </p:nvSpPr>
        <p:spPr bwMode="auto">
          <a:xfrm>
            <a:off x="2392363" y="1657350"/>
            <a:ext cx="914400" cy="5969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it-IT" sz="2800" b="1" i="1">
              <a:solidFill>
                <a:schemeClr val="tx1"/>
              </a:solidFill>
            </a:endParaRPr>
          </a:p>
        </p:txBody>
      </p:sp>
      <p:sp>
        <p:nvSpPr>
          <p:cNvPr id="367625" name="Line 49"/>
          <p:cNvSpPr>
            <a:spLocks noChangeShapeType="1"/>
          </p:cNvSpPr>
          <p:nvPr/>
        </p:nvSpPr>
        <p:spPr bwMode="auto">
          <a:xfrm flipV="1">
            <a:off x="3306763" y="782638"/>
            <a:ext cx="1920875" cy="862012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7626" name="Line 50"/>
          <p:cNvSpPr>
            <a:spLocks noChangeShapeType="1"/>
          </p:cNvSpPr>
          <p:nvPr/>
        </p:nvSpPr>
        <p:spPr bwMode="auto">
          <a:xfrm>
            <a:off x="3306763" y="2254250"/>
            <a:ext cx="1920875" cy="330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7627" name="Line 51"/>
          <p:cNvSpPr>
            <a:spLocks noChangeShapeType="1"/>
          </p:cNvSpPr>
          <p:nvPr/>
        </p:nvSpPr>
        <p:spPr bwMode="auto">
          <a:xfrm>
            <a:off x="3292475" y="1644650"/>
            <a:ext cx="1949450" cy="110013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7628" name="Line 52"/>
          <p:cNvSpPr>
            <a:spLocks noChangeShapeType="1"/>
          </p:cNvSpPr>
          <p:nvPr/>
        </p:nvSpPr>
        <p:spPr bwMode="auto">
          <a:xfrm>
            <a:off x="3292475" y="2254250"/>
            <a:ext cx="1947863" cy="231933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7629" name="Rectangle 53"/>
          <p:cNvSpPr>
            <a:spLocks noChangeArrowheads="1"/>
          </p:cNvSpPr>
          <p:nvPr/>
        </p:nvSpPr>
        <p:spPr bwMode="auto">
          <a:xfrm>
            <a:off x="6196013" y="1233488"/>
            <a:ext cx="1112837" cy="7413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it-IT" sz="2800" b="1" i="1">
              <a:solidFill>
                <a:schemeClr val="tx1"/>
              </a:solidFill>
            </a:endParaRPr>
          </a:p>
        </p:txBody>
      </p:sp>
      <p:sp>
        <p:nvSpPr>
          <p:cNvPr id="367630" name="Text Box 54"/>
          <p:cNvSpPr txBox="1">
            <a:spLocks noChangeArrowheads="1"/>
          </p:cNvSpPr>
          <p:nvPr/>
        </p:nvSpPr>
        <p:spPr bwMode="auto">
          <a:xfrm>
            <a:off x="7283450" y="804863"/>
            <a:ext cx="1160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it-IT" sz="1800" b="1" i="1">
                <a:solidFill>
                  <a:srgbClr val="FF0000"/>
                </a:solidFill>
              </a:rPr>
              <a:t>quantum region</a:t>
            </a:r>
          </a:p>
        </p:txBody>
      </p:sp>
      <p:sp>
        <p:nvSpPr>
          <p:cNvPr id="367631" name="Text Box 55"/>
          <p:cNvSpPr txBox="1">
            <a:spLocks noChangeArrowheads="1"/>
          </p:cNvSpPr>
          <p:nvPr/>
        </p:nvSpPr>
        <p:spPr bwMode="auto">
          <a:xfrm>
            <a:off x="6499225" y="2705100"/>
            <a:ext cx="1363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it-IT" sz="1800" b="1" i="1">
                <a:solidFill>
                  <a:srgbClr val="9999FF"/>
                </a:solidFill>
              </a:rPr>
              <a:t>embracing</a:t>
            </a:r>
          </a:p>
        </p:txBody>
      </p:sp>
      <p:sp>
        <p:nvSpPr>
          <p:cNvPr id="367632" name="Line 56"/>
          <p:cNvSpPr>
            <a:spLocks noChangeShapeType="1"/>
          </p:cNvSpPr>
          <p:nvPr/>
        </p:nvSpPr>
        <p:spPr bwMode="auto">
          <a:xfrm flipV="1">
            <a:off x="6791325" y="3062288"/>
            <a:ext cx="265113" cy="265112"/>
          </a:xfrm>
          <a:prstGeom prst="line">
            <a:avLst/>
          </a:prstGeom>
          <a:noFill/>
          <a:ln w="25400">
            <a:solidFill>
              <a:srgbClr val="9999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7633" name="Line 57"/>
          <p:cNvSpPr>
            <a:spLocks noChangeShapeType="1"/>
          </p:cNvSpPr>
          <p:nvPr/>
        </p:nvSpPr>
        <p:spPr bwMode="auto">
          <a:xfrm flipV="1">
            <a:off x="2682875" y="2014538"/>
            <a:ext cx="160338" cy="8620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67634" name="Text Box 61"/>
          <p:cNvSpPr txBox="1">
            <a:spLocks noChangeArrowheads="1"/>
          </p:cNvSpPr>
          <p:nvPr/>
        </p:nvSpPr>
        <p:spPr bwMode="auto">
          <a:xfrm>
            <a:off x="6446838" y="4260850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it-IT" b="1" i="1">
                <a:solidFill>
                  <a:schemeClr val="bg1"/>
                </a:solidFill>
              </a:rPr>
              <a:t>holes</a:t>
            </a:r>
          </a:p>
        </p:txBody>
      </p:sp>
      <p:sp>
        <p:nvSpPr>
          <p:cNvPr id="367635" name="Text Box 62"/>
          <p:cNvSpPr txBox="1">
            <a:spLocks noChangeArrowheads="1"/>
          </p:cNvSpPr>
          <p:nvPr/>
        </p:nvSpPr>
        <p:spPr bwMode="auto">
          <a:xfrm>
            <a:off x="6315075" y="2216150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it-IT" b="1" i="1">
                <a:solidFill>
                  <a:schemeClr val="bg1"/>
                </a:solidFill>
              </a:rPr>
              <a:t>electrons</a:t>
            </a:r>
          </a:p>
        </p:txBody>
      </p:sp>
      <p:sp>
        <p:nvSpPr>
          <p:cNvPr id="367636" name="Text Box 63"/>
          <p:cNvSpPr txBox="1">
            <a:spLocks noChangeArrowheads="1"/>
          </p:cNvSpPr>
          <p:nvPr/>
        </p:nvSpPr>
        <p:spPr bwMode="auto">
          <a:xfrm>
            <a:off x="5289550" y="5019675"/>
            <a:ext cx="3360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it-IT" sz="2000" b="1" i="1" dirty="0" smtClean="0">
                <a:solidFill>
                  <a:schemeClr val="tx1"/>
                </a:solidFill>
              </a:rPr>
              <a:t>Self-</a:t>
            </a:r>
            <a:r>
              <a:rPr lang="it-IT" sz="2000" b="1" i="1" dirty="0" err="1" smtClean="0">
                <a:solidFill>
                  <a:schemeClr val="tx1"/>
                </a:solidFill>
              </a:rPr>
              <a:t>consistent</a:t>
            </a:r>
            <a:r>
              <a:rPr lang="it-IT" sz="2000" b="1" i="1" dirty="0" smtClean="0">
                <a:solidFill>
                  <a:schemeClr val="tx1"/>
                </a:solidFill>
              </a:rPr>
              <a:t> </a:t>
            </a:r>
            <a:r>
              <a:rPr lang="it-IT" sz="2000" b="1" i="1" dirty="0" err="1">
                <a:solidFill>
                  <a:schemeClr val="tx1"/>
                </a:solidFill>
              </a:rPr>
              <a:t>densities</a:t>
            </a:r>
            <a:r>
              <a:rPr lang="it-IT" sz="2000" b="1" i="1" dirty="0">
                <a:solidFill>
                  <a:schemeClr val="tx1"/>
                </a:solidFill>
              </a:rPr>
              <a:t> </a:t>
            </a:r>
            <a:r>
              <a:rPr lang="it-IT" sz="2000" b="1" i="1" dirty="0" err="1">
                <a:solidFill>
                  <a:schemeClr val="tx1"/>
                </a:solidFill>
              </a:rPr>
              <a:t>at</a:t>
            </a:r>
            <a:r>
              <a:rPr lang="it-IT" sz="2000" b="1" i="1" dirty="0">
                <a:solidFill>
                  <a:schemeClr val="tx1"/>
                </a:solidFill>
              </a:rPr>
              <a:t> </a:t>
            </a:r>
            <a:r>
              <a:rPr lang="it-IT" sz="2000" b="1" i="1" dirty="0" err="1">
                <a:solidFill>
                  <a:schemeClr val="tx1"/>
                </a:solidFill>
              </a:rPr>
              <a:t>Vb</a:t>
            </a:r>
            <a:r>
              <a:rPr lang="it-IT" sz="2000" b="1" i="1" dirty="0">
                <a:solidFill>
                  <a:schemeClr val="tx1"/>
                </a:solidFill>
              </a:rPr>
              <a:t> = 1.3 V</a:t>
            </a:r>
          </a:p>
        </p:txBody>
      </p:sp>
      <p:sp>
        <p:nvSpPr>
          <p:cNvPr id="367637" name="Text Box 64"/>
          <p:cNvSpPr txBox="1">
            <a:spLocks noChangeArrowheads="1"/>
          </p:cNvSpPr>
          <p:nvPr/>
        </p:nvSpPr>
        <p:spPr bwMode="auto">
          <a:xfrm>
            <a:off x="2386013" y="3344863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it-IT" b="1" i="1">
                <a:solidFill>
                  <a:schemeClr val="tx1"/>
                </a:solidFill>
              </a:rPr>
              <a:t>cathode</a:t>
            </a:r>
          </a:p>
        </p:txBody>
      </p:sp>
      <p:sp>
        <p:nvSpPr>
          <p:cNvPr id="367638" name="Text Box 65"/>
          <p:cNvSpPr txBox="1">
            <a:spLocks noChangeArrowheads="1"/>
          </p:cNvSpPr>
          <p:nvPr/>
        </p:nvSpPr>
        <p:spPr bwMode="auto">
          <a:xfrm>
            <a:off x="2387600" y="585788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it-IT" b="1" i="1">
                <a:solidFill>
                  <a:schemeClr val="tx1"/>
                </a:solidFill>
              </a:rPr>
              <a:t>anode</a:t>
            </a:r>
          </a:p>
        </p:txBody>
      </p:sp>
      <p:sp>
        <p:nvSpPr>
          <p:cNvPr id="367639" name="Rectangle 66"/>
          <p:cNvSpPr>
            <a:spLocks noChangeArrowheads="1"/>
          </p:cNvSpPr>
          <p:nvPr/>
        </p:nvSpPr>
        <p:spPr bwMode="auto">
          <a:xfrm>
            <a:off x="828675" y="862013"/>
            <a:ext cx="4054475" cy="42862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it-IT" sz="2800" b="1" i="1">
              <a:solidFill>
                <a:schemeClr val="tx1"/>
              </a:solidFill>
            </a:endParaRPr>
          </a:p>
        </p:txBody>
      </p:sp>
      <p:sp>
        <p:nvSpPr>
          <p:cNvPr id="367640" name="Rectangle 67"/>
          <p:cNvSpPr>
            <a:spLocks noChangeArrowheads="1"/>
          </p:cNvSpPr>
          <p:nvPr/>
        </p:nvSpPr>
        <p:spPr bwMode="auto">
          <a:xfrm>
            <a:off x="836613" y="3400425"/>
            <a:ext cx="4054475" cy="42863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it-IT" sz="2800" b="1" i="1">
              <a:solidFill>
                <a:schemeClr val="tx1"/>
              </a:solidFill>
            </a:endParaRPr>
          </a:p>
        </p:txBody>
      </p:sp>
      <p:sp>
        <p:nvSpPr>
          <p:cNvPr id="367641" name="Line 69"/>
          <p:cNvSpPr>
            <a:spLocks noChangeShapeType="1"/>
          </p:cNvSpPr>
          <p:nvPr/>
        </p:nvSpPr>
        <p:spPr bwMode="auto">
          <a:xfrm flipV="1">
            <a:off x="6727825" y="2705100"/>
            <a:ext cx="0" cy="2092325"/>
          </a:xfrm>
          <a:prstGeom prst="line">
            <a:avLst/>
          </a:prstGeom>
          <a:noFill/>
          <a:ln w="19050">
            <a:solidFill>
              <a:srgbClr val="80808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67642" name="Line 70"/>
          <p:cNvSpPr>
            <a:spLocks noChangeShapeType="1"/>
          </p:cNvSpPr>
          <p:nvPr/>
        </p:nvSpPr>
        <p:spPr bwMode="auto">
          <a:xfrm flipH="1">
            <a:off x="4921250" y="4824413"/>
            <a:ext cx="1804988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it-IT"/>
          </a:p>
        </p:txBody>
      </p:sp>
      <p:sp>
        <p:nvSpPr>
          <p:cNvPr id="367643" name="CasellaDiTesto 26"/>
          <p:cNvSpPr txBox="1">
            <a:spLocks noChangeArrowheads="1"/>
          </p:cNvSpPr>
          <p:nvPr/>
        </p:nvSpPr>
        <p:spPr bwMode="auto">
          <a:xfrm>
            <a:off x="5356225" y="5983288"/>
            <a:ext cx="2582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 i="1">
                <a:solidFill>
                  <a:schemeClr val="tx1"/>
                </a:solidFill>
              </a:rPr>
              <a:t>K.P quantum model</a:t>
            </a:r>
          </a:p>
        </p:txBody>
      </p:sp>
    </p:spTree>
    <p:extLst>
      <p:ext uri="{BB962C8B-B14F-4D97-AF65-F5344CB8AC3E}">
        <p14:creationId xmlns:p14="http://schemas.microsoft.com/office/powerpoint/2010/main" val="30749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11"/>
          <p:cNvSpPr txBox="1">
            <a:spLocks noChangeArrowheads="1"/>
          </p:cNvSpPr>
          <p:nvPr/>
        </p:nvSpPr>
        <p:spPr bwMode="auto">
          <a:xfrm>
            <a:off x="457200" y="914400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25"/>
              </a:spcBef>
              <a:buFont typeface="Wingdings" pitchFamily="2" charset="2"/>
              <a:buNone/>
            </a:pPr>
            <a:r>
              <a:rPr lang="it-IT" altLang="it-IT" sz="2000"/>
              <a:t>TiberCAD includes a technique for mixing classical and quantum density, acting as a quantum correction to drift-diffusion calculation</a:t>
            </a:r>
          </a:p>
          <a:p>
            <a:pPr eaLnBrk="1" hangingPunct="1">
              <a:lnSpc>
                <a:spcPct val="80000"/>
              </a:lnSpc>
              <a:spcBef>
                <a:spcPts val="425"/>
              </a:spcBef>
              <a:buSzPct val="45000"/>
              <a:buFont typeface="Wingdings" pitchFamily="2" charset="2"/>
              <a:buNone/>
            </a:pPr>
            <a:endParaRPr lang="it-IT" altLang="it-IT"/>
          </a:p>
        </p:txBody>
      </p:sp>
      <p:pic>
        <p:nvPicPr>
          <p:cNvPr id="2253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930400"/>
            <a:ext cx="433705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2533" name="Group 13"/>
          <p:cNvGrpSpPr>
            <a:grpSpLocks/>
          </p:cNvGrpSpPr>
          <p:nvPr/>
        </p:nvGrpSpPr>
        <p:grpSpPr bwMode="auto">
          <a:xfrm>
            <a:off x="4589463" y="3236913"/>
            <a:ext cx="4356100" cy="463550"/>
            <a:chOff x="3159" y="2011"/>
            <a:chExt cx="2744" cy="292"/>
          </a:xfrm>
        </p:grpSpPr>
        <p:graphicFrame>
          <p:nvGraphicFramePr>
            <p:cNvPr id="22530" name="Object 14"/>
            <p:cNvGraphicFramePr>
              <a:graphicFrameLocks noChangeAspect="1"/>
            </p:cNvGraphicFramePr>
            <p:nvPr/>
          </p:nvGraphicFramePr>
          <p:xfrm>
            <a:off x="3159" y="2011"/>
            <a:ext cx="2745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1760" r:id="rId4" imgW="2484360" imgH="201600" progId="">
                    <p:embed/>
                  </p:oleObj>
                </mc:Choice>
                <mc:Fallback>
                  <p:oleObj r:id="rId4" imgW="2484360" imgH="2016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9" y="2011"/>
                          <a:ext cx="2745" cy="293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39" name="Text Box 15"/>
            <p:cNvSpPr txBox="1">
              <a:spLocks noChangeArrowheads="1"/>
            </p:cNvSpPr>
            <p:nvPr/>
          </p:nvSpPr>
          <p:spPr bwMode="auto">
            <a:xfrm>
              <a:off x="3159" y="2011"/>
              <a:ext cx="2745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rgbClr val="000000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>
                  <a:solidFill>
                    <a:srgbClr val="000000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>
                  <a:solidFill>
                    <a:srgbClr val="000000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>
                  <a:solidFill>
                    <a:srgbClr val="000000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>
                  <a:solidFill>
                    <a:srgbClr val="000000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endParaRPr lang="it-IT" altLang="it-IT"/>
            </a:p>
          </p:txBody>
        </p:sp>
      </p:grpSp>
      <p:sp>
        <p:nvSpPr>
          <p:cNvPr id="22534" name="Text Box 16"/>
          <p:cNvSpPr txBox="1">
            <a:spLocks noChangeArrowheads="1"/>
          </p:cNvSpPr>
          <p:nvPr/>
        </p:nvSpPr>
        <p:spPr bwMode="auto">
          <a:xfrm>
            <a:off x="4492625" y="2105025"/>
            <a:ext cx="4494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25"/>
              </a:spcBef>
              <a:buFont typeface="Wingdings" pitchFamily="2" charset="2"/>
              <a:buNone/>
            </a:pPr>
            <a:r>
              <a:rPr lang="it-IT" altLang="it-IT" sz="1800"/>
              <a:t>Embracing region where </a:t>
            </a:r>
            <a:r>
              <a:rPr lang="it-IT" altLang="it-IT" sz="1800" b="1"/>
              <a:t>classical </a:t>
            </a:r>
            <a:r>
              <a:rPr lang="it-IT" altLang="it-IT" sz="1800"/>
              <a:t>and </a:t>
            </a:r>
            <a:r>
              <a:rPr lang="it-IT" altLang="it-IT" sz="1800" b="1"/>
              <a:t>quantum</a:t>
            </a:r>
            <a:r>
              <a:rPr lang="it-IT" altLang="it-IT" sz="1800"/>
              <a:t> charge are mixed. </a:t>
            </a:r>
          </a:p>
          <a:p>
            <a:pPr eaLnBrk="1" hangingPunct="1">
              <a:lnSpc>
                <a:spcPct val="80000"/>
              </a:lnSpc>
              <a:spcBef>
                <a:spcPts val="425"/>
              </a:spcBef>
              <a:buSzPct val="45000"/>
              <a:buFont typeface="Wingdings" pitchFamily="2" charset="2"/>
              <a:buNone/>
            </a:pPr>
            <a:endParaRPr lang="it-IT" altLang="it-IT" sz="1800"/>
          </a:p>
        </p:txBody>
      </p:sp>
      <p:sp>
        <p:nvSpPr>
          <p:cNvPr id="8" name="Rectangle 43"/>
          <p:cNvSpPr txBox="1">
            <a:spLocks noChangeArrowheads="1"/>
          </p:cNvSpPr>
          <p:nvPr/>
        </p:nvSpPr>
        <p:spPr bwMode="auto">
          <a:xfrm>
            <a:off x="984250" y="-111125"/>
            <a:ext cx="8229600" cy="712788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r" eaLnBrk="0" hangingPunct="0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it-IT" sz="3200" b="1" i="1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Embracing</a:t>
            </a:r>
            <a:r>
              <a:rPr lang="it-IT" sz="3200" b="1" i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it-IT" sz="3200" b="1" i="1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technique</a:t>
            </a:r>
            <a:endParaRPr lang="it-IT" sz="3200" b="1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2536" name="Rettangolo 8"/>
          <p:cNvSpPr>
            <a:spLocks noChangeArrowheads="1"/>
          </p:cNvSpPr>
          <p:nvPr/>
        </p:nvSpPr>
        <p:spPr bwMode="auto">
          <a:xfrm>
            <a:off x="4508500" y="4210050"/>
            <a:ext cx="457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25"/>
              </a:spcBef>
              <a:buFont typeface="Wingdings" pitchFamily="2" charset="2"/>
              <a:buNone/>
            </a:pPr>
            <a:r>
              <a:rPr lang="it-IT" altLang="it-IT" sz="1800"/>
              <a:t>The mixing parmeter is solution of a Laplace equation with Dirichelet boundary conditions 0.0 and 1.0</a:t>
            </a:r>
          </a:p>
        </p:txBody>
      </p:sp>
      <p:cxnSp>
        <p:nvCxnSpPr>
          <p:cNvPr id="22537" name="Connettore 2 10"/>
          <p:cNvCxnSpPr>
            <a:cxnSpLocks noChangeShapeType="1"/>
          </p:cNvCxnSpPr>
          <p:nvPr/>
        </p:nvCxnSpPr>
        <p:spPr bwMode="auto">
          <a:xfrm rot="5400000" flipH="1" flipV="1">
            <a:off x="5272881" y="3839369"/>
            <a:ext cx="600075" cy="10953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8" name="Connettore 2 12"/>
          <p:cNvCxnSpPr>
            <a:cxnSpLocks noChangeShapeType="1"/>
          </p:cNvCxnSpPr>
          <p:nvPr/>
        </p:nvCxnSpPr>
        <p:spPr bwMode="auto">
          <a:xfrm flipV="1">
            <a:off x="5770563" y="3594100"/>
            <a:ext cx="1812925" cy="63182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0650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68400" y="844034"/>
            <a:ext cx="577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Barrier</a:t>
            </a:r>
            <a:r>
              <a:rPr lang="it-IT" dirty="0" smtClean="0"/>
              <a:t> and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embracing</a:t>
            </a:r>
            <a:r>
              <a:rPr lang="it-IT" dirty="0" smtClean="0"/>
              <a:t>: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quantum + </a:t>
            </a:r>
            <a:r>
              <a:rPr lang="it-IT" dirty="0" err="1" smtClean="0"/>
              <a:t>classical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8" y="630930"/>
            <a:ext cx="7242063" cy="559614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4356100" y="1485900"/>
            <a:ext cx="431800" cy="101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4356100" y="5321300"/>
            <a:ext cx="431800" cy="2286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Rectangle 43"/>
          <p:cNvSpPr txBox="1">
            <a:spLocks noChangeArrowheads="1"/>
          </p:cNvSpPr>
          <p:nvPr/>
        </p:nvSpPr>
        <p:spPr bwMode="auto">
          <a:xfrm>
            <a:off x="920750" y="-73025"/>
            <a:ext cx="8229600" cy="712788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r" eaLnBrk="0" hangingPunct="0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it-IT" sz="3200" b="1" i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Alternative: </a:t>
            </a:r>
            <a:r>
              <a:rPr lang="it-IT" sz="3200" b="1" i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Quantum+Classical</a:t>
            </a:r>
            <a:endParaRPr lang="it-IT" sz="3200" b="1" i="1" kern="0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46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7" y="1298983"/>
            <a:ext cx="4205549" cy="86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1" y="4799275"/>
            <a:ext cx="3221282" cy="103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33" y="4732765"/>
            <a:ext cx="3588824" cy="13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1" y="2791492"/>
            <a:ext cx="3221282" cy="127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790104" y="1588"/>
            <a:ext cx="8272462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it-IT" kern="0" dirty="0" err="1" smtClean="0"/>
              <a:t>InP</a:t>
            </a:r>
            <a:r>
              <a:rPr lang="en-US" altLang="it-IT" kern="0" dirty="0" smtClean="0"/>
              <a:t> dots for gas sensing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66" y="2638537"/>
            <a:ext cx="3384556" cy="159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015866" y="2316639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600" dirty="0" err="1" smtClean="0"/>
              <a:t>Idealized</a:t>
            </a:r>
            <a:r>
              <a:rPr lang="it-IT" sz="1600" dirty="0" smtClean="0"/>
              <a:t> dot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889052" y="2315008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600" dirty="0" err="1" smtClean="0"/>
              <a:t>Realistic</a:t>
            </a:r>
            <a:r>
              <a:rPr lang="it-IT" sz="1600" dirty="0" smtClean="0"/>
              <a:t> dot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806864" y="4253477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2000" dirty="0" err="1" smtClean="0"/>
              <a:t>Strain</a:t>
            </a:r>
            <a:r>
              <a:rPr lang="it-IT" sz="2000" dirty="0" smtClean="0"/>
              <a:t> </a:t>
            </a:r>
            <a:r>
              <a:rPr lang="it-IT" sz="2000" dirty="0" err="1" smtClean="0"/>
              <a:t>field</a:t>
            </a:r>
            <a:r>
              <a:rPr lang="it-IT" sz="2000" dirty="0" smtClean="0"/>
              <a:t> </a:t>
            </a:r>
            <a:r>
              <a:rPr lang="it-IT" sz="2000" dirty="0" err="1" smtClean="0"/>
              <a:t>maps</a:t>
            </a:r>
            <a:endParaRPr lang="it-IT" sz="2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101602" y="76673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AFM image: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015865" y="6073733"/>
            <a:ext cx="2074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600" dirty="0" err="1" smtClean="0"/>
              <a:t>Closely</a:t>
            </a:r>
            <a:r>
              <a:rPr lang="it-IT" sz="1600" dirty="0" smtClean="0"/>
              <a:t> </a:t>
            </a:r>
            <a:r>
              <a:rPr lang="it-IT" sz="1600" dirty="0" err="1" smtClean="0"/>
              <a:t>coupled</a:t>
            </a:r>
            <a:r>
              <a:rPr lang="it-IT" sz="1600" dirty="0" smtClean="0"/>
              <a:t> </a:t>
            </a:r>
            <a:r>
              <a:rPr lang="it-IT" sz="1600" dirty="0" err="1" smtClean="0"/>
              <a:t>dots</a:t>
            </a:r>
            <a:endParaRPr lang="it-IT" sz="1600" dirty="0"/>
          </a:p>
        </p:txBody>
      </p:sp>
      <p:pic>
        <p:nvPicPr>
          <p:cNvPr id="66355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99" y="512466"/>
            <a:ext cx="2577029" cy="184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6"/>
          <p:cNvSpPr txBox="1">
            <a:spLocks noChangeArrowheads="1"/>
          </p:cNvSpPr>
          <p:nvPr/>
        </p:nvSpPr>
        <p:spPr bwMode="auto">
          <a:xfrm>
            <a:off x="403884" y="5991010"/>
            <a:ext cx="612391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it-IT" sz="1050" dirty="0"/>
              <a:t>D</a:t>
            </a:r>
            <a:r>
              <a:rPr lang="it-IT" sz="1050" dirty="0" smtClean="0"/>
              <a:t>. Barettin et al. </a:t>
            </a:r>
            <a:r>
              <a:rPr lang="en-GB" sz="1050" dirty="0" err="1" smtClean="0"/>
              <a:t>Nano</a:t>
            </a:r>
            <a:r>
              <a:rPr lang="en-GB" sz="1050" dirty="0" smtClean="0"/>
              <a:t> </a:t>
            </a:r>
            <a:r>
              <a:rPr lang="en-GB" sz="1050" dirty="0" smtClean="0"/>
              <a:t> </a:t>
            </a:r>
            <a:r>
              <a:rPr lang="en-GB" sz="1050" dirty="0" smtClean="0"/>
              <a:t>(2014)</a:t>
            </a:r>
            <a:endParaRPr lang="it-IT" sz="1050" dirty="0"/>
          </a:p>
        </p:txBody>
      </p:sp>
      <p:sp>
        <p:nvSpPr>
          <p:cNvPr id="15" name="CasellaDiTesto 16"/>
          <p:cNvSpPr txBox="1">
            <a:spLocks noChangeArrowheads="1"/>
          </p:cNvSpPr>
          <p:nvPr/>
        </p:nvSpPr>
        <p:spPr bwMode="auto">
          <a:xfrm>
            <a:off x="387836" y="6191538"/>
            <a:ext cx="612391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it-IT" sz="1050" dirty="0"/>
              <a:t>D</a:t>
            </a:r>
            <a:r>
              <a:rPr lang="it-IT" sz="1050" dirty="0" smtClean="0"/>
              <a:t>. Barettin et al. </a:t>
            </a:r>
            <a:r>
              <a:rPr lang="en-GB" sz="1050" dirty="0" smtClean="0"/>
              <a:t>J. </a:t>
            </a:r>
            <a:r>
              <a:rPr lang="en-GB" sz="1050" dirty="0" err="1" smtClean="0"/>
              <a:t>Appl</a:t>
            </a:r>
            <a:r>
              <a:rPr lang="en-GB" sz="1050" dirty="0" smtClean="0"/>
              <a:t> </a:t>
            </a:r>
            <a:r>
              <a:rPr lang="en-GB" sz="1050" dirty="0" err="1" smtClean="0"/>
              <a:t>Phys</a:t>
            </a:r>
            <a:r>
              <a:rPr lang="en-GB" sz="1050" dirty="0" smtClean="0"/>
              <a:t> (2015)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84604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Electronic </a:t>
            </a:r>
            <a:r>
              <a:rPr lang="it-IT" dirty="0" err="1" smtClean="0"/>
              <a:t>properties</a:t>
            </a:r>
            <a:endParaRPr lang="it-IT" dirty="0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6" y="1736112"/>
            <a:ext cx="1966318" cy="247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47" y="805717"/>
            <a:ext cx="3737090" cy="254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60" y="1310332"/>
            <a:ext cx="1793050" cy="187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94" y="3269760"/>
            <a:ext cx="1772316" cy="179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47" y="3685050"/>
            <a:ext cx="3993011" cy="267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26533" y="805717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Electron </a:t>
            </a:r>
            <a:r>
              <a:rPr lang="it-IT" dirty="0" err="1" smtClean="0"/>
              <a:t>states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943191" y="80571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Hole</a:t>
            </a:r>
            <a:r>
              <a:rPr lang="it-IT" dirty="0" smtClean="0"/>
              <a:t> </a:t>
            </a:r>
            <a:r>
              <a:rPr lang="it-IT" dirty="0" err="1" smtClean="0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057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Comparisons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dots</a:t>
            </a:r>
            <a:endParaRPr lang="it-IT" dirty="0"/>
          </a:p>
        </p:txBody>
      </p:sp>
      <p:pic>
        <p:nvPicPr>
          <p:cNvPr id="66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09" y="1326348"/>
            <a:ext cx="35179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038236" y="2550373"/>
            <a:ext cx="2367323" cy="104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637880" y="4203928"/>
            <a:ext cx="2443163" cy="104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68" y="5244536"/>
            <a:ext cx="1226385" cy="10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83" y="2550372"/>
            <a:ext cx="1170104" cy="104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38" y="1396723"/>
            <a:ext cx="2596754" cy="10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62708" y="1746429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/>
              <a:t>e</a:t>
            </a:r>
            <a:r>
              <a:rPr lang="it-IT" dirty="0" err="1" smtClean="0"/>
              <a:t>l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09914" y="288601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hl: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61109" y="4539565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/>
              <a:t>e</a:t>
            </a:r>
            <a:r>
              <a:rPr lang="it-IT" dirty="0" err="1" smtClean="0"/>
              <a:t>l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708315" y="5679146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hl: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959427" y="102739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homo-</a:t>
            </a:r>
            <a:r>
              <a:rPr lang="it-IT" dirty="0" err="1" smtClean="0"/>
              <a:t>nuclear</a:t>
            </a:r>
            <a:r>
              <a:rPr lang="it-IT" dirty="0" smtClean="0"/>
              <a:t> </a:t>
            </a:r>
            <a:r>
              <a:rPr lang="it-IT" dirty="0" err="1" smtClean="0"/>
              <a:t>dots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1875857" y="3834596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hetero-nuclear</a:t>
            </a:r>
            <a:r>
              <a:rPr lang="it-IT" dirty="0" smtClean="0"/>
              <a:t> </a:t>
            </a:r>
            <a:r>
              <a:rPr lang="it-IT" dirty="0" err="1" smtClean="0"/>
              <a:t>dots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114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olo 1"/>
          <p:cNvSpPr>
            <a:spLocks noGrp="1"/>
          </p:cNvSpPr>
          <p:nvPr>
            <p:ph type="title"/>
          </p:nvPr>
        </p:nvSpPr>
        <p:spPr>
          <a:xfrm>
            <a:off x="890588" y="1588"/>
            <a:ext cx="8272462" cy="650875"/>
          </a:xfrm>
        </p:spPr>
        <p:txBody>
          <a:bodyPr/>
          <a:lstStyle/>
          <a:p>
            <a:r>
              <a:rPr lang="en-US" altLang="it-IT" dirty="0" smtClean="0"/>
              <a:t>Shape and alloy effects in </a:t>
            </a:r>
            <a:r>
              <a:rPr lang="en-US" altLang="it-IT" dirty="0" err="1" smtClean="0"/>
              <a:t>Qdot</a:t>
            </a:r>
            <a:r>
              <a:rPr lang="en-US" altLang="it-IT" dirty="0" smtClean="0"/>
              <a:t> system</a:t>
            </a:r>
          </a:p>
        </p:txBody>
      </p:sp>
      <p:pic>
        <p:nvPicPr>
          <p:cNvPr id="40966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57250"/>
            <a:ext cx="44815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CasellaDiTesto 8"/>
          <p:cNvSpPr txBox="1">
            <a:spLocks noChangeArrowheads="1"/>
          </p:cNvSpPr>
          <p:nvPr/>
        </p:nvSpPr>
        <p:spPr bwMode="auto">
          <a:xfrm>
            <a:off x="5148263" y="1028700"/>
            <a:ext cx="124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/>
              <a:t>EBL</a:t>
            </a:r>
          </a:p>
        </p:txBody>
      </p:sp>
      <p:sp>
        <p:nvSpPr>
          <p:cNvPr id="40969" name="CasellaDiTesto 9"/>
          <p:cNvSpPr txBox="1">
            <a:spLocks noChangeArrowheads="1"/>
          </p:cNvSpPr>
          <p:nvPr/>
        </p:nvSpPr>
        <p:spPr bwMode="auto">
          <a:xfrm>
            <a:off x="5089525" y="1495425"/>
            <a:ext cx="1246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/>
              <a:t>Qdots (islands)</a:t>
            </a:r>
          </a:p>
        </p:txBody>
      </p:sp>
      <p:cxnSp>
        <p:nvCxnSpPr>
          <p:cNvPr id="12" name="Connettore 2 11"/>
          <p:cNvCxnSpPr>
            <a:stCxn id="40968" idx="1"/>
          </p:cNvCxnSpPr>
          <p:nvPr/>
        </p:nvCxnSpPr>
        <p:spPr>
          <a:xfrm flipH="1">
            <a:off x="4216400" y="1212850"/>
            <a:ext cx="931863" cy="0"/>
          </a:xfrm>
          <a:prstGeom prst="straightConnector1">
            <a:avLst/>
          </a:prstGeom>
          <a:ln w="28575">
            <a:solidFill>
              <a:schemeClr val="tx1">
                <a:lumMod val="20000"/>
                <a:lumOff val="8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3692525" y="1495425"/>
            <a:ext cx="1397000" cy="322263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40969" idx="1"/>
          </p:cNvCxnSpPr>
          <p:nvPr/>
        </p:nvCxnSpPr>
        <p:spPr>
          <a:xfrm flipH="1" flipV="1">
            <a:off x="4110038" y="1817688"/>
            <a:ext cx="979487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1590675" y="1655763"/>
            <a:ext cx="1425575" cy="26352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/>
          </a:p>
        </p:txBody>
      </p:sp>
      <p:cxnSp>
        <p:nvCxnSpPr>
          <p:cNvPr id="20" name="Connettore 1 19"/>
          <p:cNvCxnSpPr/>
          <p:nvPr/>
        </p:nvCxnSpPr>
        <p:spPr>
          <a:xfrm>
            <a:off x="3016250" y="1919288"/>
            <a:ext cx="756398" cy="1481466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H="1">
            <a:off x="854110" y="1919288"/>
            <a:ext cx="736566" cy="1481466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96" y="3414194"/>
            <a:ext cx="2799552" cy="474883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33" y="3414194"/>
            <a:ext cx="3028572" cy="487619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1203125" y="3031422"/>
            <a:ext cx="244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TEM image (In comp.)</a:t>
            </a:r>
            <a:endParaRPr lang="en-US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4520466" y="3049162"/>
            <a:ext cx="322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Imported alloy concentration</a:t>
            </a:r>
            <a:endParaRPr lang="en-US" dirty="0"/>
          </a:p>
        </p:txBody>
      </p:sp>
      <p:sp>
        <p:nvSpPr>
          <p:cNvPr id="39" name="Freccia a destra 38"/>
          <p:cNvSpPr/>
          <p:nvPr/>
        </p:nvSpPr>
        <p:spPr bwMode="auto">
          <a:xfrm>
            <a:off x="3914429" y="3572930"/>
            <a:ext cx="563526" cy="15950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25751" r="4144" b="24892"/>
          <a:stretch/>
        </p:blipFill>
        <p:spPr>
          <a:xfrm>
            <a:off x="4520466" y="4282482"/>
            <a:ext cx="3434294" cy="857316"/>
          </a:xfrm>
          <a:prstGeom prst="rect">
            <a:avLst/>
          </a:prstGeom>
        </p:spPr>
      </p:pic>
      <p:sp>
        <p:nvSpPr>
          <p:cNvPr id="42" name="Freccia in giù 41"/>
          <p:cNvSpPr/>
          <p:nvPr/>
        </p:nvSpPr>
        <p:spPr bwMode="auto">
          <a:xfrm>
            <a:off x="6009043" y="4030129"/>
            <a:ext cx="271102" cy="30551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3111661" y="4526474"/>
            <a:ext cx="1610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Strain profile</a:t>
            </a:r>
            <a:endParaRPr lang="en-US" dirty="0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24955" r="2424" b="24850"/>
          <a:stretch/>
        </p:blipFill>
        <p:spPr>
          <a:xfrm>
            <a:off x="4528604" y="5284769"/>
            <a:ext cx="3503081" cy="876371"/>
          </a:xfrm>
          <a:prstGeom prst="rect">
            <a:avLst/>
          </a:prstGeom>
        </p:spPr>
      </p:pic>
      <p:sp>
        <p:nvSpPr>
          <p:cNvPr id="48" name="CasellaDiTesto 47"/>
          <p:cNvSpPr txBox="1"/>
          <p:nvPr/>
        </p:nvSpPr>
        <p:spPr>
          <a:xfrm>
            <a:off x="3098380" y="5410692"/>
            <a:ext cx="1610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Constant In concentration</a:t>
            </a:r>
            <a:endParaRPr lang="en-US" dirty="0"/>
          </a:p>
        </p:txBody>
      </p:sp>
      <p:sp>
        <p:nvSpPr>
          <p:cNvPr id="49" name="CasellaDiTesto 48"/>
          <p:cNvSpPr txBox="1"/>
          <p:nvPr/>
        </p:nvSpPr>
        <p:spPr>
          <a:xfrm rot="5400000">
            <a:off x="5998380" y="4797372"/>
            <a:ext cx="4784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400" dirty="0" smtClean="0">
                <a:sym typeface="Symbol"/>
              </a:rPr>
              <a:t>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9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15" y="1321945"/>
            <a:ext cx="6355022" cy="4229770"/>
          </a:xfrm>
          <a:ln w="57150">
            <a:solidFill>
              <a:srgbClr val="000000"/>
            </a:solidFill>
          </a:ln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515839" y="68102"/>
            <a:ext cx="1952367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Tiber…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1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985125" y="127000"/>
            <a:ext cx="792163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57200" y="815974"/>
            <a:ext cx="8224838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447925"/>
            <a:ext cx="39592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333875"/>
            <a:ext cx="8064500" cy="17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455738"/>
            <a:ext cx="3743325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47700" y="738779"/>
            <a:ext cx="824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it-IT" dirty="0"/>
              <a:t>Impact of </a:t>
            </a:r>
            <a:r>
              <a:rPr lang="en-US" altLang="it-IT" b="1" dirty="0"/>
              <a:t>lateral</a:t>
            </a:r>
            <a:r>
              <a:rPr lang="en-US" altLang="it-IT" dirty="0"/>
              <a:t> coupling given mainly by strain field (continuum and k*p 3D model):</a:t>
            </a:r>
            <a:r>
              <a:rPr lang="en-US" altLang="it-IT" b="1" dirty="0"/>
              <a:t> shift</a:t>
            </a:r>
            <a:r>
              <a:rPr lang="en-US" altLang="it-IT" dirty="0"/>
              <a:t> of the spectrum of the central dot of about </a:t>
            </a:r>
            <a:r>
              <a:rPr lang="en-US" altLang="it-IT" b="1" dirty="0"/>
              <a:t>90meV</a:t>
            </a:r>
            <a:endParaRPr lang="it-IT" dirty="0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790104" y="1588"/>
            <a:ext cx="8272462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it-IT" kern="0" dirty="0" smtClean="0"/>
              <a:t>Lateral coupling via strain</a:t>
            </a:r>
          </a:p>
        </p:txBody>
      </p:sp>
    </p:spTree>
    <p:extLst>
      <p:ext uri="{BB962C8B-B14F-4D97-AF65-F5344CB8AC3E}">
        <p14:creationId xmlns:p14="http://schemas.microsoft.com/office/powerpoint/2010/main" val="541944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00" y="1165783"/>
            <a:ext cx="2879725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25" y="1165783"/>
            <a:ext cx="28797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605165" y="793270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600" dirty="0" err="1" smtClean="0"/>
              <a:t>Hole</a:t>
            </a:r>
            <a:r>
              <a:rPr lang="it-IT" sz="1600" dirty="0" smtClean="0"/>
              <a:t> </a:t>
            </a:r>
            <a:r>
              <a:rPr lang="it-IT" sz="1600" dirty="0" err="1" smtClean="0"/>
              <a:t>current</a:t>
            </a:r>
            <a:r>
              <a:rPr lang="it-IT" sz="1600" dirty="0" smtClean="0"/>
              <a:t> </a:t>
            </a:r>
            <a:r>
              <a:rPr lang="it-IT" sz="1600" dirty="0" err="1" smtClean="0"/>
              <a:t>density</a:t>
            </a:r>
            <a:endParaRPr lang="it-IT" sz="16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936773" y="796451"/>
            <a:ext cx="231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600" dirty="0" smtClean="0"/>
              <a:t>electron </a:t>
            </a:r>
            <a:r>
              <a:rPr lang="it-IT" sz="1600" dirty="0" err="1" smtClean="0"/>
              <a:t>current</a:t>
            </a:r>
            <a:r>
              <a:rPr lang="it-IT" sz="1600" dirty="0" smtClean="0"/>
              <a:t> </a:t>
            </a:r>
            <a:r>
              <a:rPr lang="it-IT" sz="1600" dirty="0" err="1" smtClean="0"/>
              <a:t>density</a:t>
            </a:r>
            <a:endParaRPr lang="it-IT" sz="1600" dirty="0"/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17545"/>
            <a:ext cx="2879725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025987"/>
            <a:ext cx="28797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851397" y="3534039"/>
            <a:ext cx="5431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600" dirty="0" err="1" smtClean="0"/>
              <a:t>Increasing</a:t>
            </a:r>
            <a:r>
              <a:rPr lang="it-IT" sz="1600" dirty="0" smtClean="0"/>
              <a:t> electron </a:t>
            </a:r>
            <a:r>
              <a:rPr lang="it-IT" sz="1600" dirty="0" err="1" smtClean="0"/>
              <a:t>current</a:t>
            </a:r>
            <a:r>
              <a:rPr lang="it-IT" sz="1600" dirty="0" smtClean="0"/>
              <a:t> </a:t>
            </a:r>
            <a:r>
              <a:rPr lang="it-IT" sz="1600" dirty="0" err="1" smtClean="0"/>
              <a:t>density</a:t>
            </a:r>
            <a:r>
              <a:rPr lang="it-IT" sz="1600" dirty="0" smtClean="0"/>
              <a:t> with electron-</a:t>
            </a:r>
            <a:r>
              <a:rPr lang="it-IT" sz="1600" dirty="0" err="1" smtClean="0"/>
              <a:t>rich</a:t>
            </a:r>
            <a:r>
              <a:rPr lang="it-IT" sz="1600" dirty="0" smtClean="0"/>
              <a:t> </a:t>
            </a:r>
            <a:r>
              <a:rPr lang="it-IT" sz="1600" dirty="0" err="1" smtClean="0"/>
              <a:t>layer</a:t>
            </a:r>
            <a:endParaRPr lang="it-IT" sz="1600" dirty="0"/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790104" y="1588"/>
            <a:ext cx="8272462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it-IT" kern="0" dirty="0" smtClean="0"/>
              <a:t>Current densities</a:t>
            </a:r>
          </a:p>
        </p:txBody>
      </p:sp>
    </p:spTree>
    <p:extLst>
      <p:ext uri="{BB962C8B-B14F-4D97-AF65-F5344CB8AC3E}">
        <p14:creationId xmlns:p14="http://schemas.microsoft.com/office/powerpoint/2010/main" val="37977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33701" y="2957036"/>
            <a:ext cx="5844676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3200" dirty="0" smtClean="0"/>
              <a:t>Quantum </a:t>
            </a:r>
            <a:r>
              <a:rPr lang="it-IT" sz="3200" dirty="0" err="1" smtClean="0"/>
              <a:t>Transport</a:t>
            </a:r>
            <a:r>
              <a:rPr lang="it-IT" sz="3200" dirty="0" smtClean="0"/>
              <a:t>: </a:t>
            </a:r>
            <a:r>
              <a:rPr lang="it-IT" sz="3200" dirty="0" smtClean="0"/>
              <a:t>NEGF</a:t>
            </a:r>
          </a:p>
          <a:p>
            <a:pPr>
              <a:buNone/>
            </a:pPr>
            <a:r>
              <a:rPr lang="it-IT" sz="3200" dirty="0" smtClean="0"/>
              <a:t>Bridge </a:t>
            </a:r>
            <a:r>
              <a:rPr lang="it-IT" sz="3200" dirty="0" err="1" smtClean="0"/>
              <a:t>Multiscale</a:t>
            </a:r>
            <a:r>
              <a:rPr lang="it-IT" sz="3200" dirty="0" smtClean="0"/>
              <a:t>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4543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2"/>
          <p:cNvSpPr txBox="1">
            <a:spLocks noChangeArrowheads="1"/>
          </p:cNvSpPr>
          <p:nvPr/>
        </p:nvSpPr>
        <p:spPr bwMode="auto">
          <a:xfrm rot="16200000">
            <a:off x="893920" y="2416160"/>
            <a:ext cx="14013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200"/>
              <a:t>Classical Regions</a:t>
            </a:r>
          </a:p>
        </p:txBody>
      </p:sp>
      <p:grpSp>
        <p:nvGrpSpPr>
          <p:cNvPr id="6" name="Gruppo 69"/>
          <p:cNvGrpSpPr>
            <a:grpSpLocks/>
          </p:cNvGrpSpPr>
          <p:nvPr/>
        </p:nvGrpSpPr>
        <p:grpSpPr bwMode="auto">
          <a:xfrm>
            <a:off x="3175952" y="2081915"/>
            <a:ext cx="1552227" cy="396637"/>
            <a:chOff x="5895703" y="3344092"/>
            <a:chExt cx="1776548" cy="431074"/>
          </a:xfrm>
        </p:grpSpPr>
        <p:sp>
          <p:nvSpPr>
            <p:cNvPr id="48" name="Rettangolo arrotondato 47"/>
            <p:cNvSpPr/>
            <p:nvPr/>
          </p:nvSpPr>
          <p:spPr bwMode="auto">
            <a:xfrm>
              <a:off x="5895703" y="3344092"/>
              <a:ext cx="1776548" cy="431074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49" name="CasellaDiTesto 54"/>
            <p:cNvSpPr txBox="1">
              <a:spLocks noChangeArrowheads="1"/>
            </p:cNvSpPr>
            <p:nvPr/>
          </p:nvSpPr>
          <p:spPr bwMode="auto">
            <a:xfrm>
              <a:off x="6326771" y="3383281"/>
              <a:ext cx="1022273" cy="33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/>
                <a:t>Elasticity</a:t>
              </a:r>
            </a:p>
          </p:txBody>
        </p:sp>
      </p:grpSp>
      <p:grpSp>
        <p:nvGrpSpPr>
          <p:cNvPr id="7" name="Gruppo 70"/>
          <p:cNvGrpSpPr>
            <a:grpSpLocks/>
          </p:cNvGrpSpPr>
          <p:nvPr/>
        </p:nvGrpSpPr>
        <p:grpSpPr bwMode="auto">
          <a:xfrm>
            <a:off x="3149597" y="2534175"/>
            <a:ext cx="1583934" cy="398101"/>
            <a:chOff x="5891347" y="3836128"/>
            <a:chExt cx="1802675" cy="431074"/>
          </a:xfrm>
        </p:grpSpPr>
        <p:sp>
          <p:nvSpPr>
            <p:cNvPr id="42" name="Rettangolo arrotondato 41"/>
            <p:cNvSpPr/>
            <p:nvPr/>
          </p:nvSpPr>
          <p:spPr bwMode="auto">
            <a:xfrm>
              <a:off x="5891347" y="3836128"/>
              <a:ext cx="1802675" cy="43107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43" name="CasellaDiTesto 57"/>
            <p:cNvSpPr txBox="1">
              <a:spLocks noChangeArrowheads="1"/>
            </p:cNvSpPr>
            <p:nvPr/>
          </p:nvSpPr>
          <p:spPr bwMode="auto">
            <a:xfrm>
              <a:off x="6074223" y="3875317"/>
              <a:ext cx="1448983" cy="33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 dirty="0" err="1"/>
                <a:t>Drift-Diffusion</a:t>
              </a:r>
              <a:endParaRPr lang="it-IT" sz="1400" dirty="0"/>
            </a:p>
          </p:txBody>
        </p:sp>
      </p:grpSp>
      <p:sp>
        <p:nvSpPr>
          <p:cNvPr id="8" name="CasellaDiTesto 12"/>
          <p:cNvSpPr txBox="1">
            <a:spLocks noChangeArrowheads="1"/>
          </p:cNvSpPr>
          <p:nvPr/>
        </p:nvSpPr>
        <p:spPr bwMode="auto">
          <a:xfrm rot="16200000">
            <a:off x="875979" y="4171892"/>
            <a:ext cx="14205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200" dirty="0"/>
              <a:t>Quantum </a:t>
            </a:r>
            <a:r>
              <a:rPr lang="it-IT" sz="1200" dirty="0" err="1"/>
              <a:t>Regions</a:t>
            </a:r>
            <a:endParaRPr lang="it-IT" sz="1200" dirty="0"/>
          </a:p>
        </p:txBody>
      </p:sp>
      <p:sp>
        <p:nvSpPr>
          <p:cNvPr id="9" name="Rettangolo arrotondato 59"/>
          <p:cNvSpPr>
            <a:spLocks noChangeArrowheads="1"/>
          </p:cNvSpPr>
          <p:nvPr/>
        </p:nvSpPr>
        <p:spPr bwMode="auto">
          <a:xfrm>
            <a:off x="3617068" y="3413796"/>
            <a:ext cx="1346928" cy="6747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grpSp>
        <p:nvGrpSpPr>
          <p:cNvPr id="10" name="Gruppo 71"/>
          <p:cNvGrpSpPr>
            <a:grpSpLocks/>
          </p:cNvGrpSpPr>
          <p:nvPr/>
        </p:nvGrpSpPr>
        <p:grpSpPr bwMode="auto">
          <a:xfrm>
            <a:off x="3171790" y="3342079"/>
            <a:ext cx="1563325" cy="396636"/>
            <a:chOff x="5930548" y="4619897"/>
            <a:chExt cx="1788976" cy="431074"/>
          </a:xfrm>
        </p:grpSpPr>
        <p:sp>
          <p:nvSpPr>
            <p:cNvPr id="40" name="Rettangolo arrotondato 39"/>
            <p:cNvSpPr/>
            <p:nvPr/>
          </p:nvSpPr>
          <p:spPr bwMode="auto">
            <a:xfrm>
              <a:off x="5930548" y="4619897"/>
              <a:ext cx="1776548" cy="431074"/>
            </a:xfrm>
            <a:prstGeom prst="roundRect">
              <a:avLst/>
            </a:prstGeom>
            <a:solidFill>
              <a:srgbClr val="FF66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41" name="CasellaDiTesto 61"/>
            <p:cNvSpPr txBox="1">
              <a:spLocks noChangeArrowheads="1"/>
            </p:cNvSpPr>
            <p:nvPr/>
          </p:nvSpPr>
          <p:spPr bwMode="auto">
            <a:xfrm>
              <a:off x="6048104" y="4659086"/>
              <a:ext cx="16714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/>
                <a:t>Env. Funct.(k</a:t>
              </a:r>
              <a:r>
                <a:rPr lang="it-IT" sz="1400">
                  <a:sym typeface="Symbol" pitchFamily="18" charset="2"/>
                </a:rPr>
                <a:t></a:t>
              </a:r>
              <a:r>
                <a:rPr lang="it-IT" sz="1400"/>
                <a:t>p)</a:t>
              </a:r>
            </a:p>
          </p:txBody>
        </p:sp>
      </p:grpSp>
      <p:grpSp>
        <p:nvGrpSpPr>
          <p:cNvPr id="11" name="Gruppo 72"/>
          <p:cNvGrpSpPr>
            <a:grpSpLocks/>
          </p:cNvGrpSpPr>
          <p:nvPr/>
        </p:nvGrpSpPr>
        <p:grpSpPr bwMode="auto">
          <a:xfrm>
            <a:off x="3167629" y="3904104"/>
            <a:ext cx="1552227" cy="396636"/>
            <a:chOff x="5312227" y="5477692"/>
            <a:chExt cx="1776548" cy="431074"/>
          </a:xfrm>
        </p:grpSpPr>
        <p:sp>
          <p:nvSpPr>
            <p:cNvPr id="38" name="Rettangolo arrotondato 37"/>
            <p:cNvSpPr/>
            <p:nvPr/>
          </p:nvSpPr>
          <p:spPr bwMode="auto">
            <a:xfrm>
              <a:off x="5312227" y="5477692"/>
              <a:ext cx="1776548" cy="43107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39" name="CasellaDiTesto 64"/>
            <p:cNvSpPr txBox="1">
              <a:spLocks noChangeArrowheads="1"/>
            </p:cNvSpPr>
            <p:nvPr/>
          </p:nvSpPr>
          <p:spPr bwMode="auto">
            <a:xfrm>
              <a:off x="5599606" y="5529944"/>
              <a:ext cx="1243681" cy="33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/>
                <a:t>Valence FF</a:t>
              </a:r>
            </a:p>
          </p:txBody>
        </p:sp>
      </p:grpSp>
      <p:grpSp>
        <p:nvGrpSpPr>
          <p:cNvPr id="12" name="Gruppo 73"/>
          <p:cNvGrpSpPr>
            <a:grpSpLocks/>
          </p:cNvGrpSpPr>
          <p:nvPr/>
        </p:nvGrpSpPr>
        <p:grpSpPr bwMode="auto">
          <a:xfrm>
            <a:off x="3164856" y="4406130"/>
            <a:ext cx="1555768" cy="889295"/>
            <a:chOff x="7319553" y="5473338"/>
            <a:chExt cx="1780599" cy="966502"/>
          </a:xfrm>
        </p:grpSpPr>
        <p:sp>
          <p:nvSpPr>
            <p:cNvPr id="36" name="Rettangolo arrotondato 35"/>
            <p:cNvSpPr/>
            <p:nvPr/>
          </p:nvSpPr>
          <p:spPr bwMode="auto">
            <a:xfrm>
              <a:off x="7319553" y="5473338"/>
              <a:ext cx="1776548" cy="43107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37" name="CasellaDiTesto 66"/>
            <p:cNvSpPr txBox="1">
              <a:spLocks noChangeArrowheads="1"/>
            </p:cNvSpPr>
            <p:nvPr/>
          </p:nvSpPr>
          <p:spPr bwMode="auto">
            <a:xfrm>
              <a:off x="7528554" y="5512527"/>
              <a:ext cx="1370786" cy="33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 dirty="0" err="1"/>
                <a:t>Empirical</a:t>
              </a:r>
              <a:r>
                <a:rPr lang="it-IT" sz="1400" dirty="0"/>
                <a:t> TB</a:t>
              </a:r>
            </a:p>
          </p:txBody>
        </p:sp>
        <p:sp>
          <p:nvSpPr>
            <p:cNvPr id="53" name="Rettangolo arrotondato 52"/>
            <p:cNvSpPr/>
            <p:nvPr/>
          </p:nvSpPr>
          <p:spPr bwMode="auto">
            <a:xfrm>
              <a:off x="7323603" y="6008766"/>
              <a:ext cx="1776549" cy="431074"/>
            </a:xfrm>
            <a:prstGeom prst="round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54" name="CasellaDiTesto 66"/>
            <p:cNvSpPr txBox="1">
              <a:spLocks noChangeArrowheads="1"/>
            </p:cNvSpPr>
            <p:nvPr/>
          </p:nvSpPr>
          <p:spPr bwMode="auto">
            <a:xfrm>
              <a:off x="7520432" y="6071067"/>
              <a:ext cx="1031447" cy="334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 dirty="0" smtClean="0"/>
                <a:t>     DFTB</a:t>
              </a:r>
              <a:endParaRPr lang="it-IT" sz="1400" dirty="0"/>
            </a:p>
          </p:txBody>
        </p:sp>
      </p:grp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 rot="16200000">
            <a:off x="1529558" y="4452538"/>
            <a:ext cx="9124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400" dirty="0" err="1"/>
              <a:t>Atomistic</a:t>
            </a:r>
            <a:endParaRPr lang="it-IT" sz="1400" dirty="0"/>
          </a:p>
        </p:txBody>
      </p:sp>
      <p:sp>
        <p:nvSpPr>
          <p:cNvPr id="14" name="Figura a mano libera 74"/>
          <p:cNvSpPr>
            <a:spLocks noChangeArrowheads="1"/>
          </p:cNvSpPr>
          <p:nvPr/>
        </p:nvSpPr>
        <p:spPr bwMode="auto">
          <a:xfrm>
            <a:off x="2966491" y="2250230"/>
            <a:ext cx="159523" cy="493234"/>
          </a:xfrm>
          <a:custGeom>
            <a:avLst/>
            <a:gdLst>
              <a:gd name="T0" fmla="*/ 180042 w 182880"/>
              <a:gd name="T1" fmla="*/ 0 h 535578"/>
              <a:gd name="T2" fmla="*/ 25721 w 182880"/>
              <a:gd name="T3" fmla="*/ 181074 h 535578"/>
              <a:gd name="T4" fmla="*/ 25721 w 182880"/>
              <a:gd name="T5" fmla="*/ 400949 h 535578"/>
              <a:gd name="T6" fmla="*/ 180042 w 182880"/>
              <a:gd name="T7" fmla="*/ 530288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15" name="CasellaDiTesto 75"/>
          <p:cNvSpPr txBox="1">
            <a:spLocks noChangeArrowheads="1"/>
          </p:cNvSpPr>
          <p:nvPr/>
        </p:nvSpPr>
        <p:spPr bwMode="auto">
          <a:xfrm>
            <a:off x="2589185" y="2273648"/>
            <a:ext cx="453970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800">
                <a:sym typeface="Symbol" pitchFamily="18" charset="2"/>
              </a:rPr>
              <a:t></a:t>
            </a:r>
            <a:r>
              <a:rPr lang="it-IT" sz="1800" baseline="-25000">
                <a:sym typeface="Symbol" pitchFamily="18" charset="2"/>
              </a:rPr>
              <a:t></a:t>
            </a:r>
            <a:endParaRPr lang="it-IT" sz="1800" baseline="-25000"/>
          </a:p>
        </p:txBody>
      </p:sp>
      <p:cxnSp>
        <p:nvCxnSpPr>
          <p:cNvPr id="16" name="Connettore 1 77"/>
          <p:cNvCxnSpPr>
            <a:cxnSpLocks noChangeShapeType="1"/>
          </p:cNvCxnSpPr>
          <p:nvPr/>
        </p:nvCxnSpPr>
        <p:spPr bwMode="auto">
          <a:xfrm>
            <a:off x="1767989" y="3812672"/>
            <a:ext cx="3527538" cy="1464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</p:spPr>
      </p:cxnSp>
      <p:cxnSp>
        <p:nvCxnSpPr>
          <p:cNvPr id="17" name="Connettore 1 78"/>
          <p:cNvCxnSpPr>
            <a:cxnSpLocks noChangeShapeType="1"/>
          </p:cNvCxnSpPr>
          <p:nvPr/>
        </p:nvCxnSpPr>
        <p:spPr bwMode="auto">
          <a:xfrm>
            <a:off x="1455879" y="1787731"/>
            <a:ext cx="5599786" cy="1091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8" name="Connettore 1 79"/>
          <p:cNvCxnSpPr>
            <a:cxnSpLocks noChangeShapeType="1"/>
          </p:cNvCxnSpPr>
          <p:nvPr/>
        </p:nvCxnSpPr>
        <p:spPr bwMode="auto">
          <a:xfrm>
            <a:off x="1451717" y="5325451"/>
            <a:ext cx="5560057" cy="40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9" name="Connettore 1 81"/>
          <p:cNvCxnSpPr>
            <a:cxnSpLocks noChangeShapeType="1"/>
          </p:cNvCxnSpPr>
          <p:nvPr/>
        </p:nvCxnSpPr>
        <p:spPr bwMode="auto">
          <a:xfrm flipH="1" flipV="1">
            <a:off x="1767989" y="1803830"/>
            <a:ext cx="4162" cy="352562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0" name="CasellaDiTesto 12"/>
          <p:cNvSpPr txBox="1">
            <a:spLocks noChangeArrowheads="1"/>
          </p:cNvSpPr>
          <p:nvPr/>
        </p:nvSpPr>
        <p:spPr bwMode="auto">
          <a:xfrm rot="16200000">
            <a:off x="1279750" y="2708129"/>
            <a:ext cx="141898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400"/>
              <a:t>Finite Elements</a:t>
            </a:r>
          </a:p>
        </p:txBody>
      </p:sp>
      <p:cxnSp>
        <p:nvCxnSpPr>
          <p:cNvPr id="21" name="Connettore 1 87"/>
          <p:cNvCxnSpPr>
            <a:cxnSpLocks noChangeShapeType="1"/>
          </p:cNvCxnSpPr>
          <p:nvPr/>
        </p:nvCxnSpPr>
        <p:spPr bwMode="auto">
          <a:xfrm flipV="1">
            <a:off x="2139662" y="1800904"/>
            <a:ext cx="12570" cy="352854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2" name="Connettore 1 88"/>
          <p:cNvCxnSpPr>
            <a:cxnSpLocks noChangeShapeType="1"/>
          </p:cNvCxnSpPr>
          <p:nvPr/>
        </p:nvCxnSpPr>
        <p:spPr bwMode="auto">
          <a:xfrm>
            <a:off x="2170264" y="3248409"/>
            <a:ext cx="4885401" cy="69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3" name="Connettore 1 91"/>
          <p:cNvCxnSpPr>
            <a:cxnSpLocks noChangeShapeType="1"/>
          </p:cNvCxnSpPr>
          <p:nvPr/>
        </p:nvCxnSpPr>
        <p:spPr bwMode="auto">
          <a:xfrm flipV="1">
            <a:off x="1396231" y="3248409"/>
            <a:ext cx="345402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4" name="Figura a mano libera 97"/>
          <p:cNvSpPr>
            <a:spLocks noChangeArrowheads="1"/>
          </p:cNvSpPr>
          <p:nvPr/>
        </p:nvSpPr>
        <p:spPr bwMode="auto">
          <a:xfrm>
            <a:off x="2972040" y="2796154"/>
            <a:ext cx="177556" cy="734730"/>
          </a:xfrm>
          <a:custGeom>
            <a:avLst/>
            <a:gdLst>
              <a:gd name="T0" fmla="*/ 526544 w 182880"/>
              <a:gd name="T1" fmla="*/ 0 h 535578"/>
              <a:gd name="T2" fmla="*/ 75222 w 182880"/>
              <a:gd name="T3" fmla="*/ 9739965 h 535578"/>
              <a:gd name="T4" fmla="*/ 75222 w 182880"/>
              <a:gd name="T5" fmla="*/ 21567029 h 535578"/>
              <a:gd name="T6" fmla="*/ 526544 w 182880"/>
              <a:gd name="T7" fmla="*/ 28524158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25" name="CasellaDiTesto 98"/>
          <p:cNvSpPr txBox="1">
            <a:spLocks noChangeArrowheads="1"/>
          </p:cNvSpPr>
          <p:nvPr/>
        </p:nvSpPr>
        <p:spPr bwMode="auto">
          <a:xfrm>
            <a:off x="2308062" y="2919097"/>
            <a:ext cx="627095" cy="5663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400" dirty="0" err="1"/>
              <a:t>E</a:t>
            </a:r>
            <a:r>
              <a:rPr lang="it-IT" sz="1400" baseline="-25000" dirty="0" err="1"/>
              <a:t>c</a:t>
            </a:r>
            <a:r>
              <a:rPr lang="it-IT" sz="1400" baseline="-25000" dirty="0"/>
              <a:t> </a:t>
            </a:r>
            <a:r>
              <a:rPr lang="it-IT" sz="1400" dirty="0"/>
              <a:t>,</a:t>
            </a:r>
            <a:r>
              <a:rPr lang="it-IT" sz="1400" dirty="0" err="1"/>
              <a:t>E</a:t>
            </a:r>
            <a:r>
              <a:rPr lang="it-IT" sz="1400" baseline="-25000" dirty="0" err="1"/>
              <a:t>v</a:t>
            </a:r>
            <a:endParaRPr lang="it-IT" sz="1400" dirty="0"/>
          </a:p>
          <a:p>
            <a:pPr>
              <a:buFont typeface="Wingdings" pitchFamily="2" charset="2"/>
              <a:buNone/>
            </a:pPr>
            <a:r>
              <a:rPr lang="it-IT" sz="1400" dirty="0"/>
              <a:t>   </a:t>
            </a:r>
            <a:r>
              <a:rPr lang="it-IT" sz="1400" dirty="0">
                <a:sym typeface="Symbol" pitchFamily="18" charset="2"/>
              </a:rPr>
              <a:t></a:t>
            </a:r>
            <a:endParaRPr lang="it-IT" sz="1400" dirty="0"/>
          </a:p>
        </p:txBody>
      </p:sp>
      <p:sp>
        <p:nvSpPr>
          <p:cNvPr id="26" name="Figura a mano libera 100"/>
          <p:cNvSpPr>
            <a:spLocks noChangeArrowheads="1"/>
          </p:cNvSpPr>
          <p:nvPr/>
        </p:nvSpPr>
        <p:spPr bwMode="auto">
          <a:xfrm flipH="1" flipV="1">
            <a:off x="4780891" y="2254621"/>
            <a:ext cx="159523" cy="494698"/>
          </a:xfrm>
          <a:custGeom>
            <a:avLst/>
            <a:gdLst>
              <a:gd name="T0" fmla="*/ 180042 w 182880"/>
              <a:gd name="T1" fmla="*/ 0 h 535578"/>
              <a:gd name="T2" fmla="*/ 25721 w 182880"/>
              <a:gd name="T3" fmla="*/ 185967 h 535578"/>
              <a:gd name="T4" fmla="*/ 25721 w 182880"/>
              <a:gd name="T5" fmla="*/ 411784 h 535578"/>
              <a:gd name="T6" fmla="*/ 180042 w 182880"/>
              <a:gd name="T7" fmla="*/ 544618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27" name="CasellaDiTesto 26"/>
          <p:cNvSpPr txBox="1"/>
          <p:nvPr/>
        </p:nvSpPr>
        <p:spPr>
          <a:xfrm>
            <a:off x="4914058" y="2275111"/>
            <a:ext cx="702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it-IT" sz="1000" dirty="0"/>
              <a:t>converse</a:t>
            </a:r>
            <a:br>
              <a:rPr lang="it-IT" sz="1000" dirty="0"/>
            </a:br>
            <a:r>
              <a:rPr lang="it-IT" sz="1000" dirty="0" err="1"/>
              <a:t>piezo</a:t>
            </a:r>
            <a:endParaRPr lang="it-IT" sz="1000" dirty="0"/>
          </a:p>
        </p:txBody>
      </p:sp>
      <p:sp>
        <p:nvSpPr>
          <p:cNvPr id="28" name="Figura a mano libera 102"/>
          <p:cNvSpPr>
            <a:spLocks noChangeArrowheads="1"/>
          </p:cNvSpPr>
          <p:nvPr/>
        </p:nvSpPr>
        <p:spPr bwMode="auto">
          <a:xfrm rot="10800000">
            <a:off x="4755922" y="2816645"/>
            <a:ext cx="177556" cy="736194"/>
          </a:xfrm>
          <a:custGeom>
            <a:avLst/>
            <a:gdLst>
              <a:gd name="T0" fmla="*/ 526544 w 182880"/>
              <a:gd name="T1" fmla="*/ 0 h 535578"/>
              <a:gd name="T2" fmla="*/ 75222 w 182880"/>
              <a:gd name="T3" fmla="*/ 9915975 h 535578"/>
              <a:gd name="T4" fmla="*/ 75222 w 182880"/>
              <a:gd name="T5" fmla="*/ 21956785 h 535578"/>
              <a:gd name="T6" fmla="*/ 526544 w 182880"/>
              <a:gd name="T7" fmla="*/ 29039585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29" name="Figura a mano libera 105"/>
          <p:cNvSpPr>
            <a:spLocks noChangeArrowheads="1"/>
          </p:cNvSpPr>
          <p:nvPr/>
        </p:nvSpPr>
        <p:spPr bwMode="auto">
          <a:xfrm>
            <a:off x="2972040" y="4076809"/>
            <a:ext cx="159523" cy="493234"/>
          </a:xfrm>
          <a:custGeom>
            <a:avLst/>
            <a:gdLst>
              <a:gd name="T0" fmla="*/ 180042 w 182880"/>
              <a:gd name="T1" fmla="*/ 0 h 535578"/>
              <a:gd name="T2" fmla="*/ 25721 w 182880"/>
              <a:gd name="T3" fmla="*/ 181074 h 535578"/>
              <a:gd name="T4" fmla="*/ 25721 w 182880"/>
              <a:gd name="T5" fmla="*/ 400949 h 535578"/>
              <a:gd name="T6" fmla="*/ 180042 w 182880"/>
              <a:gd name="T7" fmla="*/ 530288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30" name="CasellaDiTesto 29"/>
          <p:cNvSpPr txBox="1"/>
          <p:nvPr/>
        </p:nvSpPr>
        <p:spPr>
          <a:xfrm>
            <a:off x="2303453" y="4220242"/>
            <a:ext cx="68159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it-IT" sz="1000" dirty="0" err="1"/>
              <a:t>structure</a:t>
            </a:r>
            <a:endParaRPr lang="it-IT" sz="1000" dirty="0"/>
          </a:p>
        </p:txBody>
      </p:sp>
      <p:sp>
        <p:nvSpPr>
          <p:cNvPr id="31" name="Figura a mano libera 107"/>
          <p:cNvSpPr>
            <a:spLocks noChangeArrowheads="1"/>
          </p:cNvSpPr>
          <p:nvPr/>
        </p:nvSpPr>
        <p:spPr bwMode="auto">
          <a:xfrm rot="10800000">
            <a:off x="4783665" y="2799082"/>
            <a:ext cx="400888" cy="1741690"/>
          </a:xfrm>
          <a:custGeom>
            <a:avLst/>
            <a:gdLst>
              <a:gd name="T0" fmla="*/ 1810021841 w 182880"/>
              <a:gd name="T1" fmla="*/ 0 h 535578"/>
              <a:gd name="T2" fmla="*/ 258578849 w 182880"/>
              <a:gd name="T3" fmla="*/ 2147483647 h 535578"/>
              <a:gd name="T4" fmla="*/ 258578849 w 182880"/>
              <a:gd name="T5" fmla="*/ 2147483647 h 535578"/>
              <a:gd name="T6" fmla="*/ 1810021841 w 182880"/>
              <a:gd name="T7" fmla="*/ 2147483647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cxnSp>
        <p:nvCxnSpPr>
          <p:cNvPr id="32" name="Connettore 2 110"/>
          <p:cNvCxnSpPr>
            <a:cxnSpLocks noChangeShapeType="1"/>
          </p:cNvCxnSpPr>
          <p:nvPr/>
        </p:nvCxnSpPr>
        <p:spPr bwMode="auto">
          <a:xfrm>
            <a:off x="2772290" y="3697735"/>
            <a:ext cx="370371" cy="342484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3" name="CasellaDiTesto 32"/>
          <p:cNvSpPr txBox="1"/>
          <p:nvPr/>
        </p:nvSpPr>
        <p:spPr>
          <a:xfrm>
            <a:off x="2170626" y="3566011"/>
            <a:ext cx="675185" cy="430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buFont typeface="Wingdings" pitchFamily="2" charset="2"/>
              <a:buNone/>
              <a:defRPr/>
            </a:pPr>
            <a:r>
              <a:rPr lang="it-IT" sz="1000" dirty="0" err="1"/>
              <a:t>elasticity</a:t>
            </a:r>
            <a:endParaRPr lang="it-IT" sz="1000" dirty="0"/>
          </a:p>
          <a:p>
            <a:pPr algn="r">
              <a:buFont typeface="Wingdings" pitchFamily="2" charset="2"/>
              <a:buNone/>
              <a:defRPr/>
            </a:pPr>
            <a:r>
              <a:rPr lang="it-IT" sz="1000" dirty="0" err="1"/>
              <a:t>guess</a:t>
            </a:r>
            <a:endParaRPr lang="it-IT" sz="1000" dirty="0"/>
          </a:p>
        </p:txBody>
      </p:sp>
      <p:sp>
        <p:nvSpPr>
          <p:cNvPr id="34" name="CasellaDiTesto 103"/>
          <p:cNvSpPr txBox="1">
            <a:spLocks noChangeArrowheads="1"/>
          </p:cNvSpPr>
          <p:nvPr/>
        </p:nvSpPr>
        <p:spPr bwMode="auto">
          <a:xfrm>
            <a:off x="4846536" y="3055723"/>
            <a:ext cx="547926" cy="3688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800" dirty="0">
                <a:sym typeface="Symbol" pitchFamily="18" charset="2"/>
              </a:rPr>
              <a:t></a:t>
            </a:r>
            <a:r>
              <a:rPr lang="it-IT" sz="1800" baseline="30000" dirty="0">
                <a:sym typeface="Symbol" pitchFamily="18" charset="2"/>
              </a:rPr>
              <a:t>2</a:t>
            </a:r>
            <a:endParaRPr lang="it-IT" sz="1800" dirty="0"/>
          </a:p>
        </p:txBody>
      </p:sp>
      <p:sp>
        <p:nvSpPr>
          <p:cNvPr id="35" name="CasellaDiTesto 103"/>
          <p:cNvSpPr txBox="1">
            <a:spLocks noChangeArrowheads="1"/>
          </p:cNvSpPr>
          <p:nvPr/>
        </p:nvSpPr>
        <p:spPr bwMode="auto">
          <a:xfrm>
            <a:off x="5964496" y="3118618"/>
            <a:ext cx="363533" cy="3688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800" b="1" i="1" dirty="0" smtClean="0">
                <a:latin typeface="Albertus MT" pitchFamily="18" charset="0"/>
                <a:sym typeface="Symbol" pitchFamily="18" charset="2"/>
              </a:rPr>
              <a:t>j</a:t>
            </a:r>
            <a:endParaRPr lang="it-IT" sz="1800" b="1" i="1" dirty="0">
              <a:latin typeface="Albertus MT" pitchFamily="18" charset="0"/>
            </a:endParaRPr>
          </a:p>
        </p:txBody>
      </p:sp>
      <p:cxnSp>
        <p:nvCxnSpPr>
          <p:cNvPr id="64" name="Connettore 2 110"/>
          <p:cNvCxnSpPr>
            <a:cxnSpLocks noChangeShapeType="1"/>
          </p:cNvCxnSpPr>
          <p:nvPr/>
        </p:nvCxnSpPr>
        <p:spPr bwMode="auto">
          <a:xfrm>
            <a:off x="4914058" y="2724250"/>
            <a:ext cx="946865" cy="0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58" name="Figura a mano libera 57"/>
          <p:cNvSpPr/>
          <p:nvPr/>
        </p:nvSpPr>
        <p:spPr>
          <a:xfrm rot="1694054">
            <a:off x="4705744" y="3603418"/>
            <a:ext cx="1117581" cy="440021"/>
          </a:xfrm>
          <a:custGeom>
            <a:avLst/>
            <a:gdLst>
              <a:gd name="connsiteX0" fmla="*/ 0 w 873457"/>
              <a:gd name="connsiteY0" fmla="*/ 81887 h 180398"/>
              <a:gd name="connsiteX1" fmla="*/ 204717 w 873457"/>
              <a:gd name="connsiteY1" fmla="*/ 109182 h 180398"/>
              <a:gd name="connsiteX2" fmla="*/ 627797 w 873457"/>
              <a:gd name="connsiteY2" fmla="*/ 177421 h 180398"/>
              <a:gd name="connsiteX3" fmla="*/ 873457 w 873457"/>
              <a:gd name="connsiteY3" fmla="*/ 0 h 18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457" h="180398">
                <a:moveTo>
                  <a:pt x="0" y="81887"/>
                </a:moveTo>
                <a:cubicBezTo>
                  <a:pt x="50042" y="87573"/>
                  <a:pt x="204717" y="109182"/>
                  <a:pt x="204717" y="109182"/>
                </a:cubicBezTo>
                <a:cubicBezTo>
                  <a:pt x="309350" y="125104"/>
                  <a:pt x="516340" y="195618"/>
                  <a:pt x="627797" y="177421"/>
                </a:cubicBezTo>
                <a:cubicBezTo>
                  <a:pt x="739254" y="159224"/>
                  <a:pt x="806355" y="79612"/>
                  <a:pt x="873457" y="0"/>
                </a:cubicBezTo>
              </a:path>
            </a:pathLst>
          </a:custGeom>
          <a:ln w="22225">
            <a:solidFill>
              <a:srgbClr val="FF0000"/>
            </a:solidFill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9" name="Figura a mano libera 58"/>
          <p:cNvSpPr/>
          <p:nvPr/>
        </p:nvSpPr>
        <p:spPr>
          <a:xfrm>
            <a:off x="4871116" y="2783000"/>
            <a:ext cx="1591206" cy="777565"/>
          </a:xfrm>
          <a:custGeom>
            <a:avLst/>
            <a:gdLst>
              <a:gd name="connsiteX0" fmla="*/ 914400 w 914400"/>
              <a:gd name="connsiteY0" fmla="*/ 265244 h 265244"/>
              <a:gd name="connsiteX1" fmla="*/ 477672 w 914400"/>
              <a:gd name="connsiteY1" fmla="*/ 19585 h 265244"/>
              <a:gd name="connsiteX2" fmla="*/ 0 w 914400"/>
              <a:gd name="connsiteY2" fmla="*/ 33232 h 265244"/>
              <a:gd name="connsiteX0" fmla="*/ 914400 w 914400"/>
              <a:gd name="connsiteY0" fmla="*/ 242418 h 242418"/>
              <a:gd name="connsiteX1" fmla="*/ 528416 w 914400"/>
              <a:gd name="connsiteY1" fmla="*/ 49797 h 242418"/>
              <a:gd name="connsiteX2" fmla="*/ 0 w 914400"/>
              <a:gd name="connsiteY2" fmla="*/ 10406 h 2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242418">
                <a:moveTo>
                  <a:pt x="914400" y="242418"/>
                </a:moveTo>
                <a:cubicBezTo>
                  <a:pt x="772236" y="138923"/>
                  <a:pt x="680816" y="88466"/>
                  <a:pt x="528416" y="49797"/>
                </a:cubicBezTo>
                <a:cubicBezTo>
                  <a:pt x="376016" y="11128"/>
                  <a:pt x="162636" y="-15752"/>
                  <a:pt x="0" y="10406"/>
                </a:cubicBezTo>
              </a:path>
            </a:pathLst>
          </a:custGeom>
          <a:ln w="22225">
            <a:solidFill>
              <a:srgbClr val="FF0000"/>
            </a:solidFill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0" name="Figura a mano libera 59"/>
          <p:cNvSpPr/>
          <p:nvPr/>
        </p:nvSpPr>
        <p:spPr>
          <a:xfrm rot="20973881">
            <a:off x="4788490" y="4245252"/>
            <a:ext cx="1320069" cy="440021"/>
          </a:xfrm>
          <a:custGeom>
            <a:avLst/>
            <a:gdLst>
              <a:gd name="connsiteX0" fmla="*/ 0 w 873457"/>
              <a:gd name="connsiteY0" fmla="*/ 81887 h 180398"/>
              <a:gd name="connsiteX1" fmla="*/ 204717 w 873457"/>
              <a:gd name="connsiteY1" fmla="*/ 109182 h 180398"/>
              <a:gd name="connsiteX2" fmla="*/ 627797 w 873457"/>
              <a:gd name="connsiteY2" fmla="*/ 177421 h 180398"/>
              <a:gd name="connsiteX3" fmla="*/ 873457 w 873457"/>
              <a:gd name="connsiteY3" fmla="*/ 0 h 180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457" h="180398">
                <a:moveTo>
                  <a:pt x="0" y="81887"/>
                </a:moveTo>
                <a:cubicBezTo>
                  <a:pt x="50042" y="87573"/>
                  <a:pt x="204717" y="109182"/>
                  <a:pt x="204717" y="109182"/>
                </a:cubicBezTo>
                <a:cubicBezTo>
                  <a:pt x="309350" y="125104"/>
                  <a:pt x="516340" y="195618"/>
                  <a:pt x="627797" y="177421"/>
                </a:cubicBezTo>
                <a:cubicBezTo>
                  <a:pt x="739254" y="159224"/>
                  <a:pt x="806355" y="79612"/>
                  <a:pt x="873457" y="0"/>
                </a:cubicBezTo>
              </a:path>
            </a:pathLst>
          </a:custGeom>
          <a:ln w="22225">
            <a:solidFill>
              <a:srgbClr val="FF0000"/>
            </a:solidFill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9" name="AutoShape 3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Models overview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72" name="Gruppo 71"/>
          <p:cNvGrpSpPr/>
          <p:nvPr/>
        </p:nvGrpSpPr>
        <p:grpSpPr>
          <a:xfrm>
            <a:off x="5969168" y="3644237"/>
            <a:ext cx="1575808" cy="398101"/>
            <a:chOff x="6310768" y="4341721"/>
            <a:chExt cx="1575808" cy="398101"/>
          </a:xfrm>
        </p:grpSpPr>
        <p:sp>
          <p:nvSpPr>
            <p:cNvPr id="70" name="Rettangolo arrotondato 69"/>
            <p:cNvSpPr/>
            <p:nvPr/>
          </p:nvSpPr>
          <p:spPr bwMode="auto">
            <a:xfrm>
              <a:off x="6310768" y="4341721"/>
              <a:ext cx="1575808" cy="398101"/>
            </a:xfrm>
            <a:prstGeom prst="round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71" name="CasellaDiTesto 57"/>
            <p:cNvSpPr txBox="1">
              <a:spLocks noChangeArrowheads="1"/>
            </p:cNvSpPr>
            <p:nvPr/>
          </p:nvSpPr>
          <p:spPr bwMode="auto">
            <a:xfrm>
              <a:off x="6757072" y="4386882"/>
              <a:ext cx="683200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 b="1" dirty="0" smtClean="0"/>
                <a:t>NEGF</a:t>
              </a:r>
              <a:endParaRPr lang="it-IT" sz="1400" b="1" dirty="0"/>
            </a:p>
          </p:txBody>
        </p:sp>
      </p:grpSp>
      <p:sp>
        <p:nvSpPr>
          <p:cNvPr id="73" name="Rettangolo arrotondato 72"/>
          <p:cNvSpPr/>
          <p:nvPr/>
        </p:nvSpPr>
        <p:spPr bwMode="auto">
          <a:xfrm>
            <a:off x="5891702" y="2550094"/>
            <a:ext cx="1583933" cy="3981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95250"/>
          </a:sp3d>
        </p:spPr>
        <p:txBody>
          <a:bodyPr/>
          <a:lstStyle/>
          <a:p>
            <a:pPr marL="342900" indent="-342900">
              <a:defRPr/>
            </a:pPr>
            <a:endParaRPr lang="it-IT" sz="1400"/>
          </a:p>
        </p:txBody>
      </p:sp>
      <p:sp>
        <p:nvSpPr>
          <p:cNvPr id="74" name="CasellaDiTesto 57"/>
          <p:cNvSpPr txBox="1">
            <a:spLocks noChangeArrowheads="1"/>
          </p:cNvSpPr>
          <p:nvPr/>
        </p:nvSpPr>
        <p:spPr bwMode="auto">
          <a:xfrm>
            <a:off x="6252101" y="2601521"/>
            <a:ext cx="844628" cy="30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400" dirty="0" err="1" smtClean="0"/>
              <a:t>Thermal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1955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8" grpId="0" animBg="1"/>
      <p:bldP spid="59" grpId="0" animBg="1"/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Open quantum </a:t>
            </a:r>
            <a:r>
              <a:rPr lang="it-IT" dirty="0" err="1" smtClean="0"/>
              <a:t>system</a:t>
            </a:r>
            <a:r>
              <a:rPr lang="it-IT" dirty="0" err="1"/>
              <a:t>s</a:t>
            </a:r>
            <a:endParaRPr lang="it-IT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648200" y="1600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it-IT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6934200" y="1600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it-IT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076700" y="1600200"/>
            <a:ext cx="1257300" cy="838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None/>
            </a:pPr>
            <a:endParaRPr lang="it-IT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34000" y="1600200"/>
            <a:ext cx="2286000" cy="838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None/>
            </a:pPr>
            <a:endParaRPr lang="it-I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66900" y="1600200"/>
            <a:ext cx="2209800" cy="8382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None/>
            </a:pPr>
            <a:endParaRPr lang="it-IT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971800" y="1403350"/>
            <a:ext cx="0" cy="141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it-IT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6400800" y="1403350"/>
            <a:ext cx="0" cy="141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it-IT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971800" y="3048000"/>
            <a:ext cx="37338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it-IT" sz="2000" b="1">
                <a:solidFill>
                  <a:srgbClr val="183154"/>
                </a:solidFill>
                <a:latin typeface="Arial" charset="0"/>
              </a:rPr>
              <a:t>Effective Scattering Region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14400" y="2819400"/>
            <a:ext cx="15240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it-IT" sz="2000" b="1" dirty="0">
                <a:solidFill>
                  <a:srgbClr val="183154"/>
                </a:solidFill>
                <a:latin typeface="Arial" charset="0"/>
              </a:rPr>
              <a:t>Left Lead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934200" y="2819400"/>
            <a:ext cx="16764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it-IT" sz="2000" b="1" dirty="0">
                <a:solidFill>
                  <a:srgbClr val="183154"/>
                </a:solidFill>
                <a:latin typeface="Arial" charset="0"/>
              </a:rPr>
              <a:t>Right Lead</a:t>
            </a: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1219200" y="2057400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it-IT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7620000" y="2057400"/>
            <a:ext cx="685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None/>
            </a:pPr>
            <a:endParaRPr lang="it-IT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870309"/>
              </p:ext>
            </p:extLst>
          </p:nvPr>
        </p:nvGraphicFramePr>
        <p:xfrm>
          <a:off x="2438400" y="3972130"/>
          <a:ext cx="4613275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04" name="Equation" r:id="rId3" imgW="1765080" imgH="228600" progId="Equation.DSMT4">
                  <p:embed/>
                </p:oleObj>
              </mc:Choice>
              <mc:Fallback>
                <p:oleObj name="Equation" r:id="rId3" imgW="1765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972130"/>
                        <a:ext cx="4613275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ggetto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461717"/>
              </p:ext>
            </p:extLst>
          </p:nvPr>
        </p:nvGraphicFramePr>
        <p:xfrm>
          <a:off x="2438400" y="5234437"/>
          <a:ext cx="4562475" cy="6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05" name="Equation" r:id="rId5" imgW="1625400" imgH="228600" progId="Equation.DSMT4">
                  <p:embed/>
                </p:oleObj>
              </mc:Choice>
              <mc:Fallback>
                <p:oleObj name="Equation" r:id="rId5" imgW="1625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234437"/>
                        <a:ext cx="4562475" cy="6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677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15092" r="16623" b="28253"/>
          <a:stretch/>
        </p:blipFill>
        <p:spPr bwMode="auto">
          <a:xfrm>
            <a:off x="4533450" y="1702100"/>
            <a:ext cx="2117274" cy="136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62313" y="-116205"/>
            <a:ext cx="5837237" cy="650875"/>
          </a:xfrm>
        </p:spPr>
        <p:txBody>
          <a:bodyPr/>
          <a:lstStyle/>
          <a:p>
            <a:pPr>
              <a:defRPr/>
            </a:pPr>
            <a:r>
              <a:rPr lang="it-IT" dirty="0" err="1" smtClean="0"/>
              <a:t>libNEGF</a:t>
            </a:r>
            <a:endParaRPr lang="it-IT" dirty="0"/>
          </a:p>
        </p:txBody>
      </p:sp>
      <p:grpSp>
        <p:nvGrpSpPr>
          <p:cNvPr id="14" name="Gruppo 13"/>
          <p:cNvGrpSpPr/>
          <p:nvPr/>
        </p:nvGrpSpPr>
        <p:grpSpPr>
          <a:xfrm>
            <a:off x="369424" y="1838019"/>
            <a:ext cx="4140891" cy="1557717"/>
            <a:chOff x="709680" y="3504621"/>
            <a:chExt cx="7416282" cy="2939136"/>
          </a:xfrm>
        </p:grpSpPr>
        <p:pic>
          <p:nvPicPr>
            <p:cNvPr id="15" name="Immagine 4" descr="mesh1.png"/>
            <p:cNvPicPr>
              <a:picLocks noChangeAspect="1"/>
            </p:cNvPicPr>
            <p:nvPr/>
          </p:nvPicPr>
          <p:blipFill>
            <a:blip r:embed="rId3"/>
            <a:srcRect l="21889" t="6574" r="23978" b="53847"/>
            <a:stretch>
              <a:fillRect/>
            </a:stretch>
          </p:blipFill>
          <p:spPr bwMode="auto">
            <a:xfrm>
              <a:off x="709680" y="3504621"/>
              <a:ext cx="2988859" cy="1476811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</p:spPr>
        </p:pic>
        <p:pic>
          <p:nvPicPr>
            <p:cNvPr id="16" name="Immagine 15" descr="meshsenzasfondo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3331" y="3845872"/>
              <a:ext cx="3051175" cy="19097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99"/>
              </a:solidFill>
              <a:miter lim="800000"/>
              <a:headEnd/>
              <a:tailEnd/>
            </a:ln>
          </p:spPr>
        </p:pic>
        <p:pic>
          <p:nvPicPr>
            <p:cNvPr id="17" name="Immagine 8" descr="visit0005.png"/>
            <p:cNvPicPr>
              <a:picLocks noChangeAspect="1"/>
            </p:cNvPicPr>
            <p:nvPr/>
          </p:nvPicPr>
          <p:blipFill>
            <a:blip r:embed="rId5"/>
            <a:srcRect l="24072" r="7883"/>
            <a:stretch>
              <a:fillRect/>
            </a:stretch>
          </p:blipFill>
          <p:spPr bwMode="auto">
            <a:xfrm>
              <a:off x="6250674" y="4105581"/>
              <a:ext cx="1875288" cy="2338176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</p:spPr>
        </p:pic>
      </p:grpSp>
      <p:pic>
        <p:nvPicPr>
          <p:cNvPr id="19" name="Immagine 17" descr="effetti_speciali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80" y="1783869"/>
            <a:ext cx="2182935" cy="148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amplifyH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5116" r="21614" b="29076"/>
          <a:stretch>
            <a:fillRect/>
          </a:stretch>
        </p:blipFill>
        <p:spPr bwMode="auto">
          <a:xfrm>
            <a:off x="5942686" y="2620716"/>
            <a:ext cx="2016125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2 4"/>
          <p:cNvCxnSpPr/>
          <p:nvPr/>
        </p:nvCxnSpPr>
        <p:spPr bwMode="auto">
          <a:xfrm flipH="1" flipV="1">
            <a:off x="2630322" y="3487479"/>
            <a:ext cx="729566" cy="63795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ttore 2 23"/>
          <p:cNvCxnSpPr/>
          <p:nvPr/>
        </p:nvCxnSpPr>
        <p:spPr bwMode="auto">
          <a:xfrm flipV="1">
            <a:off x="5080898" y="3572540"/>
            <a:ext cx="777642" cy="58479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2" name="Gruppo 11"/>
          <p:cNvGrpSpPr/>
          <p:nvPr/>
        </p:nvGrpSpPr>
        <p:grpSpPr>
          <a:xfrm>
            <a:off x="3032030" y="3924053"/>
            <a:ext cx="2560057" cy="1310707"/>
            <a:chOff x="3492837" y="4124729"/>
            <a:chExt cx="2560057" cy="1310707"/>
          </a:xfrm>
        </p:grpSpPr>
        <p:sp>
          <p:nvSpPr>
            <p:cNvPr id="9" name="Rettangolo 8"/>
            <p:cNvSpPr/>
            <p:nvPr/>
          </p:nvSpPr>
          <p:spPr>
            <a:xfrm>
              <a:off x="3989882" y="4566471"/>
              <a:ext cx="15659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it-IT" sz="2400" b="1" dirty="0" err="1">
                  <a:solidFill>
                    <a:srgbClr val="C00000"/>
                  </a:solidFill>
                </a:rPr>
                <a:t>libNEGF</a:t>
              </a:r>
              <a:endParaRPr lang="it-IT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Esplosione 2 9"/>
            <p:cNvSpPr/>
            <p:nvPr/>
          </p:nvSpPr>
          <p:spPr bwMode="auto">
            <a:xfrm rot="565233">
              <a:off x="3492837" y="4124729"/>
              <a:ext cx="2560057" cy="1310707"/>
            </a:xfrm>
            <a:prstGeom prst="irregularSeal2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it-IT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AutoShape 2" descr="Image result for bitbucket logo"/>
          <p:cNvSpPr>
            <a:spLocks noChangeAspect="1" noChangeArrowheads="1"/>
          </p:cNvSpPr>
          <p:nvPr/>
        </p:nvSpPr>
        <p:spPr bwMode="auto">
          <a:xfrm>
            <a:off x="155575" y="-555625"/>
            <a:ext cx="23241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664" y="5680045"/>
            <a:ext cx="1573223" cy="410406"/>
          </a:xfrm>
          <a:prstGeom prst="rect">
            <a:avLst/>
          </a:prstGeom>
        </p:spPr>
      </p:pic>
      <p:cxnSp>
        <p:nvCxnSpPr>
          <p:cNvPr id="30" name="Connettore 2 29"/>
          <p:cNvCxnSpPr/>
          <p:nvPr/>
        </p:nvCxnSpPr>
        <p:spPr bwMode="auto">
          <a:xfrm>
            <a:off x="4206558" y="5169013"/>
            <a:ext cx="0" cy="521665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CasellaDiTesto 26"/>
          <p:cNvSpPr txBox="1"/>
          <p:nvPr/>
        </p:nvSpPr>
        <p:spPr>
          <a:xfrm>
            <a:off x="3543593" y="5813226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2000" dirty="0" err="1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p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honons</a:t>
            </a:r>
            <a:endParaRPr lang="it-IT" sz="20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6800" name="Rettangolo 76799"/>
          <p:cNvSpPr/>
          <p:nvPr/>
        </p:nvSpPr>
        <p:spPr bwMode="auto">
          <a:xfrm>
            <a:off x="2942024" y="5754476"/>
            <a:ext cx="2527695" cy="49746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76803" name="Gruppo 76802"/>
          <p:cNvGrpSpPr/>
          <p:nvPr/>
        </p:nvGrpSpPr>
        <p:grpSpPr>
          <a:xfrm>
            <a:off x="557492" y="979671"/>
            <a:ext cx="8213725" cy="455719"/>
            <a:chOff x="557492" y="1139166"/>
            <a:chExt cx="8213725" cy="455719"/>
          </a:xfrm>
        </p:grpSpPr>
        <p:sp>
          <p:nvSpPr>
            <p:cNvPr id="34" name="AutoShape 173"/>
            <p:cNvSpPr>
              <a:spLocks noChangeArrowheads="1"/>
            </p:cNvSpPr>
            <p:nvPr/>
          </p:nvSpPr>
          <p:spPr bwMode="auto">
            <a:xfrm>
              <a:off x="557492" y="1139166"/>
              <a:ext cx="8213725" cy="455719"/>
            </a:xfrm>
            <a:prstGeom prst="leftRightArrow">
              <a:avLst>
                <a:gd name="adj1" fmla="val 61704"/>
                <a:gd name="adj2" fmla="val 49405"/>
              </a:avLst>
            </a:prstGeom>
            <a:gradFill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>
                <a:buNone/>
              </a:pPr>
              <a:endParaRPr lang="it-IT"/>
            </a:p>
          </p:txBody>
        </p:sp>
        <p:sp>
          <p:nvSpPr>
            <p:cNvPr id="38" name="Text Box 177"/>
            <p:cNvSpPr txBox="1">
              <a:spLocks noChangeArrowheads="1"/>
            </p:cNvSpPr>
            <p:nvPr/>
          </p:nvSpPr>
          <p:spPr bwMode="auto">
            <a:xfrm>
              <a:off x="3283663" y="1217138"/>
              <a:ext cx="29305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dist">
                <a:buNone/>
              </a:pPr>
              <a:r>
                <a:rPr lang="en-US" altLang="it-IT" sz="1400" i="0" dirty="0">
                  <a:solidFill>
                    <a:schemeClr val="bg1"/>
                  </a:solidFill>
                  <a:effectLst/>
                </a:rPr>
                <a:t>Quantum-classical interfaces</a:t>
              </a:r>
            </a:p>
          </p:txBody>
        </p:sp>
        <p:sp>
          <p:nvSpPr>
            <p:cNvPr id="39" name="Text Box 178"/>
            <p:cNvSpPr txBox="1">
              <a:spLocks noChangeArrowheads="1"/>
            </p:cNvSpPr>
            <p:nvPr/>
          </p:nvSpPr>
          <p:spPr bwMode="auto">
            <a:xfrm>
              <a:off x="7451914" y="1206505"/>
              <a:ext cx="11414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en-US" altLang="it-IT" sz="1400" i="0">
                  <a:solidFill>
                    <a:schemeClr val="bg1"/>
                  </a:solidFill>
                  <a:effectLst/>
                </a:rPr>
                <a:t>Atomistic</a:t>
              </a:r>
            </a:p>
          </p:txBody>
        </p:sp>
        <p:sp>
          <p:nvSpPr>
            <p:cNvPr id="40" name="Text Box 179"/>
            <p:cNvSpPr txBox="1">
              <a:spLocks noChangeArrowheads="1"/>
            </p:cNvSpPr>
            <p:nvPr/>
          </p:nvSpPr>
          <p:spPr bwMode="auto">
            <a:xfrm>
              <a:off x="903657" y="1210971"/>
              <a:ext cx="13795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en-US" altLang="it-IT" sz="1400" i="0">
                  <a:solidFill>
                    <a:schemeClr val="bg1"/>
                  </a:solidFill>
                  <a:effectLst/>
                </a:rPr>
                <a:t>Continuous</a:t>
              </a:r>
            </a:p>
          </p:txBody>
        </p:sp>
      </p:grpSp>
      <p:sp>
        <p:nvSpPr>
          <p:cNvPr id="76801" name="Rettangolo 76800"/>
          <p:cNvSpPr/>
          <p:nvPr/>
        </p:nvSpPr>
        <p:spPr>
          <a:xfrm>
            <a:off x="6571848" y="5993981"/>
            <a:ext cx="2634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it-IT" dirty="0">
                <a:hlinkClick r:id="rId9"/>
              </a:rPr>
              <a:t>http://www.bitbucket.org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17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3" descr="mesh.png"/>
          <p:cNvPicPr>
            <a:picLocks noChangeAspect="1"/>
          </p:cNvPicPr>
          <p:nvPr/>
        </p:nvPicPr>
        <p:blipFill>
          <a:blip r:embed="rId2"/>
          <a:srcRect b="61418"/>
          <a:stretch>
            <a:fillRect/>
          </a:stretch>
        </p:blipFill>
        <p:spPr bwMode="auto">
          <a:xfrm>
            <a:off x="819150" y="2433638"/>
            <a:ext cx="36893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newmesh.png"/>
          <p:cNvPicPr>
            <a:picLocks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/>
          </a:blip>
          <a:srcRect b="92948"/>
          <a:stretch>
            <a:fillRect/>
          </a:stretch>
        </p:blipFill>
        <p:spPr>
          <a:xfrm>
            <a:off x="871671" y="2328036"/>
            <a:ext cx="3581400" cy="228600"/>
          </a:xfrm>
          <a:prstGeom prst="rect">
            <a:avLst/>
          </a:prstGeom>
        </p:spPr>
      </p:pic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817563" y="1081088"/>
            <a:ext cx="4137025" cy="1473200"/>
            <a:chOff x="2710081" y="2130471"/>
            <a:chExt cx="4137671" cy="1473340"/>
          </a:xfrm>
        </p:grpSpPr>
        <p:cxnSp>
          <p:nvCxnSpPr>
            <p:cNvPr id="6" name="Connettore 1 5"/>
            <p:cNvCxnSpPr/>
            <p:nvPr/>
          </p:nvCxnSpPr>
          <p:spPr>
            <a:xfrm flipV="1">
              <a:off x="2837101" y="3602223"/>
              <a:ext cx="1084431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5128221" y="3602223"/>
              <a:ext cx="1097134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nettore 2 7"/>
            <p:cNvCxnSpPr/>
            <p:nvPr/>
          </p:nvCxnSpPr>
          <p:spPr>
            <a:xfrm rot="5400000">
              <a:off x="3199930" y="2837754"/>
              <a:ext cx="968467" cy="53824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 rot="16200000" flipH="1">
              <a:off x="5002818" y="2944926"/>
              <a:ext cx="981168" cy="336603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>
              <a:spLocks noChangeArrowheads="1"/>
            </p:cNvSpPr>
            <p:nvPr/>
          </p:nvSpPr>
          <p:spPr bwMode="auto">
            <a:xfrm>
              <a:off x="2710081" y="2130471"/>
              <a:ext cx="41376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N-1 dimensional Contacts</a:t>
              </a:r>
            </a:p>
          </p:txBody>
        </p:sp>
      </p:grpSp>
      <p:pic>
        <p:nvPicPr>
          <p:cNvPr id="11" name="Immagine 10" descr="ext_meshsnzsf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6788" y="3108325"/>
            <a:ext cx="2693987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meshsenzasfondo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0875" y="1089025"/>
            <a:ext cx="3051175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e 19"/>
          <p:cNvSpPr>
            <a:spLocks noChangeArrowheads="1"/>
          </p:cNvSpPr>
          <p:nvPr/>
        </p:nvSpPr>
        <p:spPr bwMode="auto">
          <a:xfrm>
            <a:off x="5969000" y="2998788"/>
            <a:ext cx="285750" cy="15335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it-IT"/>
          </a:p>
        </p:txBody>
      </p:sp>
      <p:sp>
        <p:nvSpPr>
          <p:cNvPr id="14" name="Ovale 20"/>
          <p:cNvSpPr>
            <a:spLocks noChangeArrowheads="1"/>
          </p:cNvSpPr>
          <p:nvPr/>
        </p:nvSpPr>
        <p:spPr bwMode="auto">
          <a:xfrm>
            <a:off x="8510588" y="2998788"/>
            <a:ext cx="266700" cy="15335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/>
            <a:endParaRPr lang="it-IT"/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509588" y="3863975"/>
            <a:ext cx="478155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it-IT"/>
              <a:t>  Automatic mesh creation using </a:t>
            </a:r>
            <a:r>
              <a:rPr lang="it-IT" i="1"/>
              <a:t>lib</a:t>
            </a:r>
            <a:r>
              <a:rPr lang="it-IT"/>
              <a:t>MESH classes</a:t>
            </a:r>
          </a:p>
          <a:p>
            <a:pPr>
              <a:buFont typeface="Wingdings" pitchFamily="2" charset="2"/>
              <a:buChar char="§"/>
            </a:pPr>
            <a:endParaRPr lang="it-IT"/>
          </a:p>
          <a:p>
            <a:pPr>
              <a:buFont typeface="Wingdings" pitchFamily="2" charset="2"/>
              <a:buChar char="§"/>
            </a:pPr>
            <a:r>
              <a:rPr lang="it-IT"/>
              <a:t> General extrusion of planar contacts in 1,2,3D</a:t>
            </a:r>
          </a:p>
        </p:txBody>
      </p:sp>
      <p:pic>
        <p:nvPicPr>
          <p:cNvPr id="16" name="Immagine 15" descr="mesh_l50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7163" y="5332413"/>
            <a:ext cx="614362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NEGF: contact generation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" name="Immagine 17" descr="newmesh.png"/>
          <p:cNvPicPr>
            <a:picLocks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/>
          </a:blip>
          <a:srcRect l="33776" t="3525" r="34294" b="93333"/>
          <a:stretch/>
        </p:blipFill>
        <p:spPr>
          <a:xfrm>
            <a:off x="2083014" y="2438813"/>
            <a:ext cx="1141776" cy="1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2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4" descr="mesh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3978"/>
          <a:stretch>
            <a:fillRect/>
          </a:stretch>
        </p:blipFill>
        <p:spPr bwMode="auto">
          <a:xfrm>
            <a:off x="585788" y="1584325"/>
            <a:ext cx="3949700" cy="44481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Example: MOS with NEGF </a:t>
            </a:r>
          </a:p>
        </p:txBody>
      </p:sp>
      <p:grpSp>
        <p:nvGrpSpPr>
          <p:cNvPr id="50180" name="Gruppo 21"/>
          <p:cNvGrpSpPr>
            <a:grpSpLocks/>
          </p:cNvGrpSpPr>
          <p:nvPr/>
        </p:nvGrpSpPr>
        <p:grpSpPr bwMode="auto">
          <a:xfrm>
            <a:off x="3562350" y="1954213"/>
            <a:ext cx="5046663" cy="1560512"/>
            <a:chOff x="3562350" y="1954213"/>
            <a:chExt cx="5046663" cy="1560512"/>
          </a:xfrm>
        </p:grpSpPr>
        <p:pic>
          <p:nvPicPr>
            <p:cNvPr id="26637" name="Immagine 29" descr="nmos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1954213"/>
              <a:ext cx="5029200" cy="1560512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638" name="Connettore 1 7"/>
            <p:cNvCxnSpPr>
              <a:cxnSpLocks noChangeShapeType="1"/>
            </p:cNvCxnSpPr>
            <p:nvPr/>
          </p:nvCxnSpPr>
          <p:spPr bwMode="auto">
            <a:xfrm rot="10800000" flipV="1">
              <a:off x="3562350" y="2411413"/>
              <a:ext cx="654050" cy="0"/>
            </a:xfrm>
            <a:prstGeom prst="line">
              <a:avLst/>
            </a:prstGeom>
            <a:noFill/>
            <a:ln w="571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9" name="Connettore 1 9"/>
            <p:cNvCxnSpPr>
              <a:cxnSpLocks noChangeShapeType="1"/>
            </p:cNvCxnSpPr>
            <p:nvPr/>
          </p:nvCxnSpPr>
          <p:spPr bwMode="auto">
            <a:xfrm rot="10800000">
              <a:off x="7883525" y="2420938"/>
              <a:ext cx="725488" cy="1587"/>
            </a:xfrm>
            <a:prstGeom prst="line">
              <a:avLst/>
            </a:prstGeom>
            <a:noFill/>
            <a:ln w="571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0" name="Connettore 1 12"/>
            <p:cNvCxnSpPr>
              <a:cxnSpLocks noChangeShapeType="1"/>
            </p:cNvCxnSpPr>
            <p:nvPr/>
          </p:nvCxnSpPr>
          <p:spPr bwMode="auto">
            <a:xfrm rot="5400000">
              <a:off x="4186238" y="2749550"/>
              <a:ext cx="652462" cy="1588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1" name="Connettore 1 13"/>
            <p:cNvCxnSpPr>
              <a:cxnSpLocks noChangeShapeType="1"/>
            </p:cNvCxnSpPr>
            <p:nvPr/>
          </p:nvCxnSpPr>
          <p:spPr bwMode="auto">
            <a:xfrm rot="5400000">
              <a:off x="7272337" y="2735263"/>
              <a:ext cx="652463" cy="1588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42" name="CasellaDiTesto 14"/>
            <p:cNvSpPr txBox="1">
              <a:spLocks noChangeArrowheads="1"/>
            </p:cNvSpPr>
            <p:nvPr/>
          </p:nvSpPr>
          <p:spPr bwMode="auto">
            <a:xfrm>
              <a:off x="3716338" y="2043113"/>
              <a:ext cx="3571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it-IT" altLang="it-IT" sz="200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26643" name="CasellaDiTesto 15"/>
            <p:cNvSpPr txBox="1">
              <a:spLocks noChangeArrowheads="1"/>
            </p:cNvSpPr>
            <p:nvPr/>
          </p:nvSpPr>
          <p:spPr bwMode="auto">
            <a:xfrm>
              <a:off x="8156575" y="2028825"/>
              <a:ext cx="36988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it-IT" altLang="it-IT" sz="2000">
                  <a:solidFill>
                    <a:srgbClr val="00B050"/>
                  </a:solidFill>
                </a:rPr>
                <a:t>D</a:t>
              </a:r>
            </a:p>
          </p:txBody>
        </p:sp>
        <p:cxnSp>
          <p:nvCxnSpPr>
            <p:cNvPr id="26644" name="Connettore 1 17"/>
            <p:cNvCxnSpPr>
              <a:cxnSpLocks noChangeShapeType="1"/>
            </p:cNvCxnSpPr>
            <p:nvPr/>
          </p:nvCxnSpPr>
          <p:spPr bwMode="auto">
            <a:xfrm>
              <a:off x="4489450" y="2411413"/>
              <a:ext cx="307975" cy="11112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5" name="Connettore 1 19"/>
            <p:cNvCxnSpPr>
              <a:cxnSpLocks noChangeShapeType="1"/>
            </p:cNvCxnSpPr>
            <p:nvPr/>
          </p:nvCxnSpPr>
          <p:spPr bwMode="auto">
            <a:xfrm rot="5400000" flipH="1" flipV="1">
              <a:off x="4714082" y="2328069"/>
              <a:ext cx="190500" cy="1587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6" name="Connettore 1 21"/>
            <p:cNvCxnSpPr>
              <a:cxnSpLocks noChangeShapeType="1"/>
            </p:cNvCxnSpPr>
            <p:nvPr/>
          </p:nvCxnSpPr>
          <p:spPr bwMode="auto">
            <a:xfrm flipV="1">
              <a:off x="4821238" y="2219325"/>
              <a:ext cx="2465387" cy="1588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7" name="Connettore 1 23"/>
            <p:cNvCxnSpPr>
              <a:cxnSpLocks noChangeShapeType="1"/>
            </p:cNvCxnSpPr>
            <p:nvPr/>
          </p:nvCxnSpPr>
          <p:spPr bwMode="auto">
            <a:xfrm rot="5400000">
              <a:off x="7178675" y="2309813"/>
              <a:ext cx="201613" cy="1587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8" name="Connettore 1 25"/>
            <p:cNvCxnSpPr>
              <a:cxnSpLocks noChangeShapeType="1"/>
            </p:cNvCxnSpPr>
            <p:nvPr/>
          </p:nvCxnSpPr>
          <p:spPr bwMode="auto">
            <a:xfrm>
              <a:off x="7267575" y="2411413"/>
              <a:ext cx="333375" cy="11112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49" name="Connettore 1 28"/>
            <p:cNvCxnSpPr>
              <a:cxnSpLocks noChangeShapeType="1"/>
            </p:cNvCxnSpPr>
            <p:nvPr/>
          </p:nvCxnSpPr>
          <p:spPr bwMode="auto">
            <a:xfrm>
              <a:off x="4500563" y="3074988"/>
              <a:ext cx="3100387" cy="1587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0181" name="CasellaDiTesto 3"/>
          <p:cNvSpPr txBox="1">
            <a:spLocks noChangeArrowheads="1"/>
          </p:cNvSpPr>
          <p:nvPr/>
        </p:nvSpPr>
        <p:spPr bwMode="auto">
          <a:xfrm>
            <a:off x="5348288" y="4138613"/>
            <a:ext cx="2867025" cy="522287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altLang="it-IT" sz="2800"/>
              <a:t>drift-diffusion</a:t>
            </a:r>
          </a:p>
        </p:txBody>
      </p:sp>
      <p:sp>
        <p:nvSpPr>
          <p:cNvPr id="50182" name="CasellaDiTesto 5"/>
          <p:cNvSpPr txBox="1">
            <a:spLocks noChangeArrowheads="1"/>
          </p:cNvSpPr>
          <p:nvPr/>
        </p:nvSpPr>
        <p:spPr bwMode="auto">
          <a:xfrm>
            <a:off x="5357813" y="5205413"/>
            <a:ext cx="2865437" cy="5222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it-IT" altLang="it-IT" sz="2800"/>
              <a:t>NEGF</a:t>
            </a:r>
          </a:p>
        </p:txBody>
      </p:sp>
      <p:cxnSp>
        <p:nvCxnSpPr>
          <p:cNvPr id="50183" name="Connettore 4 7"/>
          <p:cNvCxnSpPr>
            <a:cxnSpLocks noChangeShapeType="1"/>
            <a:stCxn id="50181" idx="3"/>
            <a:endCxn id="50182" idx="3"/>
          </p:cNvCxnSpPr>
          <p:nvPr/>
        </p:nvCxnSpPr>
        <p:spPr bwMode="auto">
          <a:xfrm>
            <a:off x="8215313" y="4400550"/>
            <a:ext cx="7937" cy="1066800"/>
          </a:xfrm>
          <a:prstGeom prst="bentConnector3">
            <a:avLst>
              <a:gd name="adj1" fmla="val 2650199"/>
            </a:avLst>
          </a:prstGeom>
          <a:noFill/>
          <a:ln w="9525" algn="ctr">
            <a:solidFill>
              <a:srgbClr val="000099"/>
            </a:solidFill>
            <a:round/>
            <a:headEnd type="diamond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4" name="Connettore 4 9"/>
          <p:cNvCxnSpPr>
            <a:cxnSpLocks noChangeShapeType="1"/>
            <a:stCxn id="50182" idx="1"/>
            <a:endCxn id="50181" idx="1"/>
          </p:cNvCxnSpPr>
          <p:nvPr/>
        </p:nvCxnSpPr>
        <p:spPr bwMode="auto">
          <a:xfrm rot="10800000">
            <a:off x="5348288" y="4400550"/>
            <a:ext cx="9525" cy="1066800"/>
          </a:xfrm>
          <a:prstGeom prst="bentConnector3">
            <a:avLst>
              <a:gd name="adj1" fmla="val 2650199"/>
            </a:avLst>
          </a:prstGeom>
          <a:noFill/>
          <a:ln w="9525" algn="ctr">
            <a:solidFill>
              <a:srgbClr val="0000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5" name="CasellaDiTesto 12"/>
          <p:cNvSpPr txBox="1">
            <a:spLocks noChangeArrowheads="1"/>
          </p:cNvSpPr>
          <p:nvPr/>
        </p:nvSpPr>
        <p:spPr bwMode="auto">
          <a:xfrm>
            <a:off x="5861050" y="4776788"/>
            <a:ext cx="20431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/>
              <a:t>Fully self-consistent </a:t>
            </a:r>
          </a:p>
        </p:txBody>
      </p:sp>
      <p:cxnSp>
        <p:nvCxnSpPr>
          <p:cNvPr id="26634" name="Connettore 2 23"/>
          <p:cNvCxnSpPr>
            <a:cxnSpLocks noChangeShapeType="1"/>
          </p:cNvCxnSpPr>
          <p:nvPr/>
        </p:nvCxnSpPr>
        <p:spPr bwMode="auto">
          <a:xfrm>
            <a:off x="2184400" y="1924050"/>
            <a:ext cx="763588" cy="158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5" name="CasellaDiTesto 25"/>
          <p:cNvSpPr txBox="1">
            <a:spLocks noChangeArrowheads="1"/>
          </p:cNvSpPr>
          <p:nvPr/>
        </p:nvSpPr>
        <p:spPr bwMode="auto">
          <a:xfrm>
            <a:off x="2211388" y="1597025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dirty="0"/>
              <a:t>25 nm</a:t>
            </a:r>
          </a:p>
        </p:txBody>
      </p:sp>
      <p:sp>
        <p:nvSpPr>
          <p:cNvPr id="26636" name="Segnaposto contenuto 4"/>
          <p:cNvSpPr>
            <a:spLocks noGrp="1"/>
          </p:cNvSpPr>
          <p:nvPr>
            <p:ph idx="1"/>
          </p:nvPr>
        </p:nvSpPr>
        <p:spPr>
          <a:xfrm>
            <a:off x="911225" y="871538"/>
            <a:ext cx="7693025" cy="3724275"/>
          </a:xfrm>
        </p:spPr>
        <p:txBody>
          <a:bodyPr/>
          <a:lstStyle/>
          <a:p>
            <a:pPr marL="0" indent="0">
              <a:buNone/>
            </a:pPr>
            <a:r>
              <a:rPr lang="en-US" altLang="it-IT" dirty="0" smtClean="0"/>
              <a:t>Mix between overlap (Schr</a:t>
            </a:r>
            <a:r>
              <a:rPr lang="en-US" altLang="it-IT" dirty="0" smtClean="0">
                <a:cs typeface="Arial" pitchFamily="34" charset="0"/>
              </a:rPr>
              <a:t>ödinger/Poisson) and bridge (current at NEGF boundary) schemes</a:t>
            </a:r>
            <a:endParaRPr lang="en-US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52258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  <p:bldP spid="50182" grpId="0" animBg="1"/>
      <p:bldP spid="501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NEGF: input file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830074" y="4340765"/>
            <a:ext cx="3581229" cy="92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0" tIns="45711" rIns="91420" bIns="45711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i="1" dirty="0" smtClean="0"/>
              <a:t>In </a:t>
            </a:r>
            <a:r>
              <a:rPr lang="en-US" i="1" dirty="0" err="1" smtClean="0"/>
              <a:t>negf</a:t>
            </a:r>
            <a:r>
              <a:rPr lang="en-US" i="1" dirty="0" smtClean="0"/>
              <a:t> regions, solve only for </a:t>
            </a:r>
            <a:br>
              <a:rPr lang="en-US" i="1" dirty="0" smtClean="0"/>
            </a:br>
            <a:r>
              <a:rPr lang="en-US" i="1" dirty="0" smtClean="0"/>
              <a:t>electrostatic potential,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(not for electron current)</a:t>
            </a:r>
            <a:endParaRPr lang="en-US" i="1" dirty="0"/>
          </a:p>
        </p:txBody>
      </p:sp>
      <p:grpSp>
        <p:nvGrpSpPr>
          <p:cNvPr id="13" name="Gruppo 21"/>
          <p:cNvGrpSpPr>
            <a:grpSpLocks/>
          </p:cNvGrpSpPr>
          <p:nvPr/>
        </p:nvGrpSpPr>
        <p:grpSpPr bwMode="auto">
          <a:xfrm>
            <a:off x="649199" y="768350"/>
            <a:ext cx="3552589" cy="1088878"/>
            <a:chOff x="3562350" y="1954213"/>
            <a:chExt cx="5046663" cy="1560512"/>
          </a:xfrm>
        </p:grpSpPr>
        <p:pic>
          <p:nvPicPr>
            <p:cNvPr id="14" name="Immagine 29" descr="nmos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050" y="1954213"/>
              <a:ext cx="5029200" cy="1560512"/>
            </a:xfrm>
            <a:prstGeom prst="rect">
              <a:avLst/>
            </a:prstGeom>
            <a:noFill/>
            <a:ln w="9525">
              <a:solidFill>
                <a:srgbClr val="0000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Connettore 1 7"/>
            <p:cNvCxnSpPr>
              <a:cxnSpLocks noChangeShapeType="1"/>
            </p:cNvCxnSpPr>
            <p:nvPr/>
          </p:nvCxnSpPr>
          <p:spPr bwMode="auto">
            <a:xfrm rot="10800000" flipV="1">
              <a:off x="3562350" y="2411413"/>
              <a:ext cx="654050" cy="0"/>
            </a:xfrm>
            <a:prstGeom prst="line">
              <a:avLst/>
            </a:prstGeom>
            <a:noFill/>
            <a:ln w="571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Connettore 1 9"/>
            <p:cNvCxnSpPr>
              <a:cxnSpLocks noChangeShapeType="1"/>
            </p:cNvCxnSpPr>
            <p:nvPr/>
          </p:nvCxnSpPr>
          <p:spPr bwMode="auto">
            <a:xfrm rot="10800000">
              <a:off x="7883525" y="2420938"/>
              <a:ext cx="725488" cy="1587"/>
            </a:xfrm>
            <a:prstGeom prst="line">
              <a:avLst/>
            </a:prstGeom>
            <a:noFill/>
            <a:ln w="57150" algn="ctr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Connettore 1 12"/>
            <p:cNvCxnSpPr>
              <a:cxnSpLocks noChangeShapeType="1"/>
            </p:cNvCxnSpPr>
            <p:nvPr/>
          </p:nvCxnSpPr>
          <p:spPr bwMode="auto">
            <a:xfrm rot="5400000">
              <a:off x="4186238" y="2749550"/>
              <a:ext cx="652462" cy="1588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Connettore 1 13"/>
            <p:cNvCxnSpPr>
              <a:cxnSpLocks noChangeShapeType="1"/>
            </p:cNvCxnSpPr>
            <p:nvPr/>
          </p:nvCxnSpPr>
          <p:spPr bwMode="auto">
            <a:xfrm rot="5400000">
              <a:off x="7272337" y="2735263"/>
              <a:ext cx="652463" cy="1588"/>
            </a:xfrm>
            <a:prstGeom prst="line">
              <a:avLst/>
            </a:prstGeom>
            <a:noFill/>
            <a:ln w="57150" algn="ctr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CasellaDiTesto 14"/>
            <p:cNvSpPr txBox="1">
              <a:spLocks noChangeArrowheads="1"/>
            </p:cNvSpPr>
            <p:nvPr/>
          </p:nvSpPr>
          <p:spPr bwMode="auto">
            <a:xfrm>
              <a:off x="3716339" y="2043113"/>
              <a:ext cx="433117" cy="44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it-IT" altLang="it-IT" sz="1400">
                  <a:solidFill>
                    <a:srgbClr val="00B050"/>
                  </a:solidFill>
                </a:rPr>
                <a:t>S</a:t>
              </a:r>
            </a:p>
          </p:txBody>
        </p:sp>
        <p:sp>
          <p:nvSpPr>
            <p:cNvPr id="20" name="CasellaDiTesto 15"/>
            <p:cNvSpPr txBox="1">
              <a:spLocks noChangeArrowheads="1"/>
            </p:cNvSpPr>
            <p:nvPr/>
          </p:nvSpPr>
          <p:spPr bwMode="auto">
            <a:xfrm>
              <a:off x="8156575" y="2028825"/>
              <a:ext cx="446780" cy="44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None/>
              </a:pPr>
              <a:r>
                <a:rPr lang="it-IT" altLang="it-IT" sz="1400">
                  <a:solidFill>
                    <a:srgbClr val="00B050"/>
                  </a:solidFill>
                </a:rPr>
                <a:t>D</a:t>
              </a:r>
            </a:p>
          </p:txBody>
        </p:sp>
        <p:cxnSp>
          <p:nvCxnSpPr>
            <p:cNvPr id="21" name="Connettore 1 17"/>
            <p:cNvCxnSpPr>
              <a:cxnSpLocks noChangeShapeType="1"/>
            </p:cNvCxnSpPr>
            <p:nvPr/>
          </p:nvCxnSpPr>
          <p:spPr bwMode="auto">
            <a:xfrm>
              <a:off x="4489450" y="2411413"/>
              <a:ext cx="307975" cy="11112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Connettore 1 19"/>
            <p:cNvCxnSpPr>
              <a:cxnSpLocks noChangeShapeType="1"/>
            </p:cNvCxnSpPr>
            <p:nvPr/>
          </p:nvCxnSpPr>
          <p:spPr bwMode="auto">
            <a:xfrm rot="5400000" flipH="1" flipV="1">
              <a:off x="4714082" y="2328069"/>
              <a:ext cx="190500" cy="1587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Connettore 1 21"/>
            <p:cNvCxnSpPr>
              <a:cxnSpLocks noChangeShapeType="1"/>
            </p:cNvCxnSpPr>
            <p:nvPr/>
          </p:nvCxnSpPr>
          <p:spPr bwMode="auto">
            <a:xfrm flipV="1">
              <a:off x="4821238" y="2219325"/>
              <a:ext cx="2465387" cy="1588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Connettore 1 23"/>
            <p:cNvCxnSpPr>
              <a:cxnSpLocks noChangeShapeType="1"/>
            </p:cNvCxnSpPr>
            <p:nvPr/>
          </p:nvCxnSpPr>
          <p:spPr bwMode="auto">
            <a:xfrm rot="5400000">
              <a:off x="7178675" y="2309813"/>
              <a:ext cx="201613" cy="1587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Connettore 1 25"/>
            <p:cNvCxnSpPr>
              <a:cxnSpLocks noChangeShapeType="1"/>
            </p:cNvCxnSpPr>
            <p:nvPr/>
          </p:nvCxnSpPr>
          <p:spPr bwMode="auto">
            <a:xfrm>
              <a:off x="7267575" y="2411413"/>
              <a:ext cx="333375" cy="11112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Connettore 1 28"/>
            <p:cNvCxnSpPr>
              <a:cxnSpLocks noChangeShapeType="1"/>
            </p:cNvCxnSpPr>
            <p:nvPr/>
          </p:nvCxnSpPr>
          <p:spPr bwMode="auto">
            <a:xfrm>
              <a:off x="4500563" y="3074988"/>
              <a:ext cx="3100387" cy="1587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5217249" y="702899"/>
            <a:ext cx="3692836" cy="1677265"/>
          </a:xfrm>
          <a:prstGeom prst="roundRect">
            <a:avLst>
              <a:gd name="adj" fmla="val 12495"/>
            </a:avLst>
          </a:prstGeom>
          <a:solidFill>
            <a:srgbClr val="EAFC04"/>
          </a:solidFill>
          <a:ln w="12700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buFont typeface="Wingdings" pitchFamily="2" charset="2"/>
              <a:buNone/>
              <a:defRPr/>
            </a:pPr>
            <a:endParaRPr lang="it-IT"/>
          </a:p>
        </p:txBody>
      </p:sp>
      <p:graphicFrame>
        <p:nvGraphicFramePr>
          <p:cNvPr id="28" name="Object 11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80982"/>
              </p:ext>
            </p:extLst>
          </p:nvPr>
        </p:nvGraphicFramePr>
        <p:xfrm>
          <a:off x="5434143" y="1765300"/>
          <a:ext cx="24003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93" name="Equation" r:id="rId4" imgW="1587240" imgH="253800" progId="Equation.DSMT4">
                  <p:embed/>
                </p:oleObj>
              </mc:Choice>
              <mc:Fallback>
                <p:oleObj name="Equation" r:id="rId4" imgW="1587240" imgH="25380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4143" y="1765300"/>
                        <a:ext cx="2400300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gget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127473"/>
              </p:ext>
            </p:extLst>
          </p:nvPr>
        </p:nvGraphicFramePr>
        <p:xfrm>
          <a:off x="5375903" y="774205"/>
          <a:ext cx="2014537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94" name="Equation" r:id="rId6" imgW="1282680" imgH="228600" progId="Equation.DSMT4">
                  <p:embed/>
                </p:oleObj>
              </mc:Choice>
              <mc:Fallback>
                <p:oleObj name="Equation" r:id="rId6" imgW="1282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5903" y="774205"/>
                        <a:ext cx="2014537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ggetto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654843"/>
              </p:ext>
            </p:extLst>
          </p:nvPr>
        </p:nvGraphicFramePr>
        <p:xfrm>
          <a:off x="5385428" y="1252043"/>
          <a:ext cx="181133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95" name="Equation" r:id="rId8" imgW="1066680" imgH="228600" progId="Equation.DSMT4">
                  <p:embed/>
                </p:oleObj>
              </mc:Choice>
              <mc:Fallback>
                <p:oleObj name="Equation" r:id="rId8" imgW="1066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85428" y="1252043"/>
                        <a:ext cx="1811337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ttangolo 31"/>
          <p:cNvSpPr/>
          <p:nvPr/>
        </p:nvSpPr>
        <p:spPr>
          <a:xfrm>
            <a:off x="734474" y="2325691"/>
            <a:ext cx="2562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Module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negf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{</a:t>
            </a: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200" dirty="0">
                <a:latin typeface="Courier New" pitchFamily="49" charset="0"/>
                <a:cs typeface="Courier New" pitchFamily="49" charset="0"/>
                <a:sym typeface="Symbol"/>
              </a:rPr>
              <a:t> regions = channel</a:t>
            </a: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  <a:sym typeface="Symbol"/>
              </a:rPr>
              <a:t>   Physics{</a:t>
            </a: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  <a:sym typeface="Symbol"/>
              </a:rPr>
              <a:t>     Hamiltonian </a:t>
            </a:r>
            <a:r>
              <a:rPr lang="en-US" sz="1200" dirty="0" err="1">
                <a:latin typeface="Courier New" pitchFamily="49" charset="0"/>
                <a:cs typeface="Courier New" pitchFamily="49" charset="0"/>
                <a:sym typeface="Symbol"/>
              </a:rPr>
              <a:t>efa</a:t>
            </a:r>
            <a:r>
              <a:rPr lang="en-US" sz="1200" dirty="0">
                <a:latin typeface="Courier New" pitchFamily="49" charset="0"/>
                <a:cs typeface="Courier New" pitchFamily="49" charset="0"/>
                <a:sym typeface="Symbol"/>
              </a:rPr>
              <a:t> {}</a:t>
            </a: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  <a:sym typeface="Symbol"/>
              </a:rPr>
              <a:t>   }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cxnSp>
        <p:nvCxnSpPr>
          <p:cNvPr id="34" name="Connettore 2 33"/>
          <p:cNvCxnSpPr>
            <a:stCxn id="32" idx="0"/>
          </p:cNvCxnSpPr>
          <p:nvPr/>
        </p:nvCxnSpPr>
        <p:spPr bwMode="auto">
          <a:xfrm flipV="1">
            <a:off x="2015697" y="1370845"/>
            <a:ext cx="350646" cy="954846"/>
          </a:xfrm>
          <a:prstGeom prst="straightConnector1">
            <a:avLst/>
          </a:prstGeom>
          <a:noFill/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4" name="Gruppo 53"/>
          <p:cNvGrpSpPr/>
          <p:nvPr/>
        </p:nvGrpSpPr>
        <p:grpSpPr>
          <a:xfrm>
            <a:off x="4411303" y="2990424"/>
            <a:ext cx="4126641" cy="3682008"/>
            <a:chOff x="4160590" y="2830940"/>
            <a:chExt cx="4126641" cy="3682008"/>
          </a:xfrm>
        </p:grpSpPr>
        <p:sp>
          <p:nvSpPr>
            <p:cNvPr id="6" name="CasellaDiTesto 5"/>
            <p:cNvSpPr txBox="1"/>
            <p:nvPr/>
          </p:nvSpPr>
          <p:spPr>
            <a:xfrm>
              <a:off x="4197805" y="2844251"/>
              <a:ext cx="4089426" cy="3668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Module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selfconsistent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{</a:t>
              </a: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solve 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= 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negf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,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driftdiffusion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 </a:t>
              </a:r>
            </a:p>
            <a:p>
              <a:pPr>
                <a:buNone/>
              </a:pP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latin typeface="Courier New" pitchFamily="49" charset="0"/>
                  <a:cs typeface="Courier New" pitchFamily="49" charset="0"/>
                </a:rPr>
                <a:t>Multiscale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b="1" dirty="0" smtClean="0">
                  <a:latin typeface="Courier New" pitchFamily="49" charset="0"/>
                  <a:cs typeface="Courier New" pitchFamily="49" charset="0"/>
                </a:rPr>
                <a:t>bridge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{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macromodel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=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driftdiffusion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micromodel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= 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negf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b="1" dirty="0" err="1">
                  <a:latin typeface="Courier New" pitchFamily="49" charset="0"/>
                  <a:cs typeface="Courier New" pitchFamily="49" charset="0"/>
                </a:rPr>
                <a:t>restrict_variables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= (</a:t>
              </a:r>
              <a:r>
                <a:rPr lang="en-US" sz="1400" dirty="0" err="1">
                  <a:latin typeface="Courier New" pitchFamily="49" charset="0"/>
                  <a:cs typeface="Courier New" pitchFamily="49" charset="0"/>
                </a:rPr>
                <a:t>fermi_e</a:t>
              </a: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)</a:t>
              </a: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}</a:t>
              </a: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 err="1" smtClean="0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max_iterations</a:t>
              </a:r>
              <a:r>
                <a:rPr lang="en-US" sz="1400" dirty="0" smtClean="0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400" dirty="0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= 10</a:t>
              </a:r>
            </a:p>
            <a:p>
              <a:pPr>
                <a:buNone/>
              </a:pPr>
              <a:r>
                <a:rPr lang="en-US" sz="1400" dirty="0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dirty="0" err="1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absolute_tolerance</a:t>
              </a:r>
              <a:r>
                <a:rPr lang="en-US" sz="1400" dirty="0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 = 1e-3</a:t>
              </a:r>
            </a:p>
            <a:p>
              <a:pPr>
                <a:buNone/>
              </a:pPr>
              <a:r>
                <a:rPr lang="en-US" sz="1400" dirty="0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  </a:t>
              </a:r>
              <a:r>
                <a:rPr lang="en-US" sz="1400" dirty="0" err="1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relative_tolerance</a:t>
              </a:r>
              <a:r>
                <a:rPr lang="en-US" sz="1400" dirty="0">
                  <a:solidFill>
                    <a:srgbClr val="B2B2B2"/>
                  </a:solidFill>
                  <a:latin typeface="Courier New" pitchFamily="49" charset="0"/>
                  <a:cs typeface="Courier New" pitchFamily="49" charset="0"/>
                </a:rPr>
                <a:t> = 1e-9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pPr>
                <a:buNone/>
              </a:pPr>
              <a:r>
                <a:rPr lang="en-US" sz="1400" dirty="0" smtClean="0">
                  <a:latin typeface="Courier New" pitchFamily="49" charset="0"/>
                  <a:cs typeface="Courier New" pitchFamily="49" charset="0"/>
                </a:rPr>
                <a:t>}  </a:t>
              </a:r>
              <a:endParaRPr lang="en-US" sz="1400" dirty="0">
                <a:latin typeface="Courier New" pitchFamily="49" charset="0"/>
                <a:cs typeface="Courier New" pitchFamily="49" charset="0"/>
              </a:endParaRPr>
            </a:p>
            <a:p>
              <a:pPr>
                <a:buNone/>
              </a:pPr>
              <a:r>
                <a:rPr lang="en-US" sz="1400" dirty="0">
                  <a:latin typeface="Courier New" pitchFamily="49" charset="0"/>
                  <a:cs typeface="Courier New" pitchFamily="49" charset="0"/>
                </a:rPr>
                <a:t>  </a:t>
              </a:r>
            </a:p>
          </p:txBody>
        </p:sp>
        <p:sp>
          <p:nvSpPr>
            <p:cNvPr id="37" name="Rettangolo 36"/>
            <p:cNvSpPr/>
            <p:nvPr/>
          </p:nvSpPr>
          <p:spPr bwMode="auto">
            <a:xfrm>
              <a:off x="4160590" y="2830940"/>
              <a:ext cx="3977785" cy="341037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Pct val="75000"/>
                <a:buFont typeface="Wingdings" pitchFamily="2" charset="2"/>
                <a:buChar char="l"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4" name="Parentesi graffa aperta 43"/>
          <p:cNvSpPr/>
          <p:nvPr/>
        </p:nvSpPr>
        <p:spPr bwMode="auto">
          <a:xfrm>
            <a:off x="5295012" y="820411"/>
            <a:ext cx="63795" cy="1306099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cxnSp>
        <p:nvCxnSpPr>
          <p:cNvPr id="46" name="Connettore 2 45"/>
          <p:cNvCxnSpPr/>
          <p:nvPr/>
        </p:nvCxnSpPr>
        <p:spPr bwMode="auto">
          <a:xfrm flipH="1" flipV="1">
            <a:off x="3946435" y="1335042"/>
            <a:ext cx="1270814" cy="10613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Parentesi graffa aperta 49"/>
          <p:cNvSpPr/>
          <p:nvPr/>
        </p:nvSpPr>
        <p:spPr bwMode="auto">
          <a:xfrm>
            <a:off x="5263113" y="1835961"/>
            <a:ext cx="45719" cy="290549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cxnSp>
        <p:nvCxnSpPr>
          <p:cNvPr id="51" name="Connettore 2 50"/>
          <p:cNvCxnSpPr/>
          <p:nvPr/>
        </p:nvCxnSpPr>
        <p:spPr bwMode="auto">
          <a:xfrm flipH="1" flipV="1">
            <a:off x="2679405" y="1388107"/>
            <a:ext cx="2456121" cy="593128"/>
          </a:xfrm>
          <a:prstGeom prst="straightConnector1">
            <a:avLst/>
          </a:prstGeom>
          <a:noFill/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6143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 animBg="1"/>
      <p:bldP spid="32" grpId="0"/>
      <p:bldP spid="44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MOS: quantum/classical</a:t>
            </a:r>
          </a:p>
        </p:txBody>
      </p:sp>
      <p:pic>
        <p:nvPicPr>
          <p:cNvPr id="11" name="Immagine 10" descr="mos_transcha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32" y="3434177"/>
            <a:ext cx="3814762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uppo 27"/>
          <p:cNvGrpSpPr>
            <a:grpSpLocks/>
          </p:cNvGrpSpPr>
          <p:nvPr/>
        </p:nvGrpSpPr>
        <p:grpSpPr bwMode="auto">
          <a:xfrm>
            <a:off x="726051" y="1209675"/>
            <a:ext cx="4011613" cy="1617663"/>
            <a:chOff x="765175" y="1257300"/>
            <a:chExt cx="4011613" cy="1617663"/>
          </a:xfrm>
        </p:grpSpPr>
        <p:pic>
          <p:nvPicPr>
            <p:cNvPr id="27670" name="Immagine 3" descr="screen_Vg_0.7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75" y="1257300"/>
              <a:ext cx="4011613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1" name="Rettangolo 12"/>
            <p:cNvSpPr>
              <a:spLocks noChangeArrowheads="1"/>
            </p:cNvSpPr>
            <p:nvPr/>
          </p:nvSpPr>
          <p:spPr bwMode="auto">
            <a:xfrm>
              <a:off x="1812925" y="1576388"/>
              <a:ext cx="1939925" cy="536575"/>
            </a:xfrm>
            <a:prstGeom prst="rect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cxnSp>
        <p:nvCxnSpPr>
          <p:cNvPr id="23" name="Connettore 1 22"/>
          <p:cNvCxnSpPr>
            <a:cxnSpLocks noChangeShapeType="1"/>
          </p:cNvCxnSpPr>
          <p:nvPr/>
        </p:nvCxnSpPr>
        <p:spPr bwMode="auto">
          <a:xfrm rot="5400000">
            <a:off x="2454838" y="1793876"/>
            <a:ext cx="652463" cy="11112"/>
          </a:xfrm>
          <a:prstGeom prst="line">
            <a:avLst/>
          </a:prstGeom>
          <a:noFill/>
          <a:ln w="9525" algn="ctr">
            <a:solidFill>
              <a:schemeClr val="tx1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4" name="Connettore 2 19"/>
          <p:cNvCxnSpPr>
            <a:cxnSpLocks noChangeShapeType="1"/>
          </p:cNvCxnSpPr>
          <p:nvPr/>
        </p:nvCxnSpPr>
        <p:spPr bwMode="auto">
          <a:xfrm>
            <a:off x="7280275" y="938213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grpSp>
        <p:nvGrpSpPr>
          <p:cNvPr id="30" name="Gruppo 29"/>
          <p:cNvGrpSpPr>
            <a:grpSpLocks/>
          </p:cNvGrpSpPr>
          <p:nvPr/>
        </p:nvGrpSpPr>
        <p:grpSpPr bwMode="auto">
          <a:xfrm>
            <a:off x="5105083" y="1105040"/>
            <a:ext cx="3932604" cy="2330796"/>
            <a:chOff x="4796978" y="994100"/>
            <a:chExt cx="4180768" cy="2580190"/>
          </a:xfrm>
        </p:grpSpPr>
        <p:pic>
          <p:nvPicPr>
            <p:cNvPr id="27663" name="Immagine 11" descr="eDensity_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616" y="994100"/>
              <a:ext cx="4172130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4" name="Rettangolo 12"/>
            <p:cNvSpPr>
              <a:spLocks noChangeArrowheads="1"/>
            </p:cNvSpPr>
            <p:nvPr/>
          </p:nvSpPr>
          <p:spPr bwMode="auto">
            <a:xfrm>
              <a:off x="4814079" y="1243584"/>
              <a:ext cx="306324" cy="178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  <a:buClr>
                  <a:srgbClr val="000000"/>
                </a:buClr>
                <a:buNone/>
              </a:pPr>
              <a:endParaRPr lang="it-IT" altLang="it-IT" sz="1600">
                <a:solidFill>
                  <a:srgbClr val="000000"/>
                </a:solidFill>
              </a:endParaRPr>
            </a:p>
          </p:txBody>
        </p:sp>
        <p:sp>
          <p:nvSpPr>
            <p:cNvPr id="27665" name="CasellaDiTesto 13"/>
            <p:cNvSpPr txBox="1">
              <a:spLocks noChangeArrowheads="1"/>
            </p:cNvSpPr>
            <p:nvPr/>
          </p:nvSpPr>
          <p:spPr bwMode="auto">
            <a:xfrm>
              <a:off x="6624828" y="3204972"/>
              <a:ext cx="902850" cy="36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it-IT" altLang="it-IT"/>
                <a:t>z  (um)</a:t>
              </a:r>
            </a:p>
          </p:txBody>
        </p:sp>
        <p:sp>
          <p:nvSpPr>
            <p:cNvPr id="27666" name="CasellaDiTesto 14"/>
            <p:cNvSpPr txBox="1">
              <a:spLocks noChangeArrowheads="1"/>
            </p:cNvSpPr>
            <p:nvPr/>
          </p:nvSpPr>
          <p:spPr bwMode="auto">
            <a:xfrm rot="16200000">
              <a:off x="4491793" y="1901796"/>
              <a:ext cx="979717" cy="369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it-IT" altLang="it-IT"/>
                <a:t>density </a:t>
              </a:r>
            </a:p>
          </p:txBody>
        </p:sp>
        <p:sp>
          <p:nvSpPr>
            <p:cNvPr id="27667" name="Rettangolo 15"/>
            <p:cNvSpPr>
              <a:spLocks noChangeArrowheads="1"/>
            </p:cNvSpPr>
            <p:nvPr/>
          </p:nvSpPr>
          <p:spPr bwMode="auto">
            <a:xfrm>
              <a:off x="8341617" y="1160161"/>
              <a:ext cx="556383" cy="704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eaLnBrk="1" hangingPunct="1">
                <a:spcBef>
                  <a:spcPct val="20000"/>
                </a:spcBef>
                <a:buClr>
                  <a:srgbClr val="000000"/>
                </a:buClr>
                <a:buNone/>
              </a:pPr>
              <a:endParaRPr lang="it-IT" altLang="it-IT" sz="1600">
                <a:solidFill>
                  <a:srgbClr val="000000"/>
                </a:solidFill>
              </a:endParaRPr>
            </a:p>
          </p:txBody>
        </p:sp>
        <p:cxnSp>
          <p:nvCxnSpPr>
            <p:cNvPr id="27668" name="Connettore 2 17"/>
            <p:cNvCxnSpPr>
              <a:cxnSpLocks noChangeShapeType="1"/>
            </p:cNvCxnSpPr>
            <p:nvPr/>
          </p:nvCxnSpPr>
          <p:spPr bwMode="auto">
            <a:xfrm rot="5400000" flipH="1" flipV="1">
              <a:off x="6976754" y="1727860"/>
              <a:ext cx="795647" cy="285008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669" name="CasellaDiTesto 20"/>
            <p:cNvSpPr txBox="1">
              <a:spLocks noChangeArrowheads="1"/>
            </p:cNvSpPr>
            <p:nvPr/>
          </p:nvSpPr>
          <p:spPr bwMode="auto">
            <a:xfrm>
              <a:off x="6721433" y="1151907"/>
              <a:ext cx="1622630" cy="369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it-IT" altLang="it-IT"/>
                <a:t>V</a:t>
              </a:r>
              <a:r>
                <a:rPr lang="it-IT" altLang="it-IT" baseline="-25000"/>
                <a:t>g</a:t>
              </a:r>
              <a:r>
                <a:rPr lang="it-IT" altLang="it-IT"/>
                <a:t> = 0.1-0.7 V</a:t>
              </a:r>
            </a:p>
          </p:txBody>
        </p:sp>
      </p:grp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2406650" y="5507038"/>
            <a:ext cx="902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dirty="0" smtClean="0"/>
              <a:t>x  </a:t>
            </a:r>
            <a:r>
              <a:rPr lang="it-IT" altLang="it-IT" dirty="0"/>
              <a:t>(</a:t>
            </a:r>
            <a:r>
              <a:rPr lang="it-IT" altLang="it-IT" dirty="0" err="1"/>
              <a:t>um</a:t>
            </a:r>
            <a:r>
              <a:rPr lang="it-IT" altLang="it-IT" dirty="0"/>
              <a:t>)</a:t>
            </a:r>
          </a:p>
        </p:txBody>
      </p:sp>
      <p:grpSp>
        <p:nvGrpSpPr>
          <p:cNvPr id="33" name="Gruppo 32"/>
          <p:cNvGrpSpPr>
            <a:grpSpLocks/>
          </p:cNvGrpSpPr>
          <p:nvPr/>
        </p:nvGrpSpPr>
        <p:grpSpPr bwMode="auto">
          <a:xfrm>
            <a:off x="393700" y="1828800"/>
            <a:ext cx="4541838" cy="3641725"/>
            <a:chOff x="393700" y="1828800"/>
            <a:chExt cx="4541838" cy="3641725"/>
          </a:xfrm>
        </p:grpSpPr>
        <p:pic>
          <p:nvPicPr>
            <p:cNvPr id="27661" name="Immagine 6" descr="eDensit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700" y="3638550"/>
              <a:ext cx="4541838" cy="183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662" name="Connettore 1 31"/>
            <p:cNvCxnSpPr>
              <a:cxnSpLocks noChangeShapeType="1"/>
            </p:cNvCxnSpPr>
            <p:nvPr/>
          </p:nvCxnSpPr>
          <p:spPr bwMode="auto">
            <a:xfrm>
              <a:off x="1056904" y="1828800"/>
              <a:ext cx="2885704" cy="1588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7659" name="Immagine 8" descr="flux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2" t="39696" r="21912" b="35004"/>
          <a:stretch>
            <a:fillRect/>
          </a:stretch>
        </p:blipFill>
        <p:spPr bwMode="auto">
          <a:xfrm>
            <a:off x="559992" y="1211263"/>
            <a:ext cx="4502150" cy="1843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Rettangolo 9"/>
          <p:cNvSpPr>
            <a:spLocks noChangeArrowheads="1"/>
          </p:cNvSpPr>
          <p:nvPr/>
        </p:nvSpPr>
        <p:spPr bwMode="auto">
          <a:xfrm>
            <a:off x="1814512" y="1528089"/>
            <a:ext cx="1888084" cy="533157"/>
          </a:xfrm>
          <a:prstGeom prst="rect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411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2903540" y="-82548"/>
            <a:ext cx="6192837" cy="65087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TiberCAD</a:t>
            </a:r>
            <a:r>
              <a:rPr lang="en-US" dirty="0" smtClean="0"/>
              <a:t> people</a:t>
            </a:r>
            <a:endParaRPr lang="en-US" dirty="0"/>
          </a:p>
        </p:txBody>
      </p:sp>
      <p:pic>
        <p:nvPicPr>
          <p:cNvPr id="24579" name="Picture 3" descr="IMGP0653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4137025" y="590550"/>
            <a:ext cx="10128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3759200" y="1987550"/>
            <a:ext cx="1658938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Prof. Aldo Di Carlo</a:t>
            </a:r>
          </a:p>
        </p:txBody>
      </p:sp>
      <p:pic>
        <p:nvPicPr>
          <p:cNvPr id="24581" name="Picture 8" descr="IMGP0751"/>
          <p:cNvPicPr>
            <a:picLocks noChangeAspect="1" noChangeArrowheads="1"/>
          </p:cNvPicPr>
          <p:nvPr/>
        </p:nvPicPr>
        <p:blipFill>
          <a:blip r:embed="rId3">
            <a:lum bright="20000"/>
            <a:grayscl/>
          </a:blip>
          <a:srcRect l="27625" t="3917" r="42650" b="47075"/>
          <a:stretch>
            <a:fillRect/>
          </a:stretch>
        </p:blipFill>
        <p:spPr bwMode="auto">
          <a:xfrm>
            <a:off x="2343416" y="1420813"/>
            <a:ext cx="109220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12"/>
          <p:cNvSpPr txBox="1">
            <a:spLocks noChangeArrowheads="1"/>
          </p:cNvSpPr>
          <p:nvPr/>
        </p:nvSpPr>
        <p:spPr bwMode="auto">
          <a:xfrm>
            <a:off x="2143391" y="2755900"/>
            <a:ext cx="1360487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A. Pecchia</a:t>
            </a:r>
          </a:p>
        </p:txBody>
      </p:sp>
      <p:pic>
        <p:nvPicPr>
          <p:cNvPr id="24583" name="Picture 53" descr="foto_GIUSEPPE"/>
          <p:cNvPicPr>
            <a:picLocks noChangeAspect="1" noChangeArrowheads="1"/>
          </p:cNvPicPr>
          <p:nvPr/>
        </p:nvPicPr>
        <p:blipFill>
          <a:blip r:embed="rId4">
            <a:lum bright="16000"/>
            <a:grayscl/>
          </a:blip>
          <a:srcRect r="18771"/>
          <a:stretch>
            <a:fillRect/>
          </a:stretch>
        </p:blipFill>
        <p:spPr bwMode="auto">
          <a:xfrm>
            <a:off x="3394075" y="4695825"/>
            <a:ext cx="1139825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12"/>
          <p:cNvSpPr txBox="1">
            <a:spLocks noChangeArrowheads="1"/>
          </p:cNvSpPr>
          <p:nvPr/>
        </p:nvSpPr>
        <p:spPr bwMode="auto">
          <a:xfrm>
            <a:off x="3222625" y="6005513"/>
            <a:ext cx="142875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G. Romano</a:t>
            </a:r>
          </a:p>
        </p:txBody>
      </p:sp>
      <p:pic>
        <p:nvPicPr>
          <p:cNvPr id="24585" name="Picture 7" descr="Alessio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 l="19524" t="2422" r="29228" b="73988"/>
          <a:stretch>
            <a:fillRect/>
          </a:stretch>
        </p:blipFill>
        <p:spPr bwMode="auto">
          <a:xfrm>
            <a:off x="1985963" y="3265488"/>
            <a:ext cx="1092200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 Box 12"/>
          <p:cNvSpPr txBox="1">
            <a:spLocks noChangeArrowheads="1"/>
          </p:cNvSpPr>
          <p:nvPr/>
        </p:nvSpPr>
        <p:spPr bwMode="auto">
          <a:xfrm>
            <a:off x="1773238" y="4592638"/>
            <a:ext cx="14382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 dirty="0"/>
              <a:t>Dr.  A. Gagliardi</a:t>
            </a:r>
          </a:p>
        </p:txBody>
      </p:sp>
      <p:pic>
        <p:nvPicPr>
          <p:cNvPr id="24587" name="Picture 2"/>
          <p:cNvPicPr>
            <a:picLocks noChangeAspect="1" noChangeArrowheads="1"/>
          </p:cNvPicPr>
          <p:nvPr/>
        </p:nvPicPr>
        <p:blipFill>
          <a:blip r:embed="rId6"/>
          <a:srcRect l="6207" r="6631"/>
          <a:stretch>
            <a:fillRect/>
          </a:stretch>
        </p:blipFill>
        <p:spPr bwMode="auto">
          <a:xfrm>
            <a:off x="6088063" y="1471613"/>
            <a:ext cx="1081087" cy="1349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5738813" y="2786063"/>
            <a:ext cx="1785937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M. Auf der Maur</a:t>
            </a:r>
          </a:p>
        </p:txBody>
      </p:sp>
      <p:sp>
        <p:nvSpPr>
          <p:cNvPr id="24589" name="Text Box 12"/>
          <p:cNvSpPr txBox="1">
            <a:spLocks noChangeArrowheads="1"/>
          </p:cNvSpPr>
          <p:nvPr/>
        </p:nvSpPr>
        <p:spPr bwMode="auto">
          <a:xfrm>
            <a:off x="6427788" y="4584700"/>
            <a:ext cx="133826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F. Sacconi</a:t>
            </a:r>
          </a:p>
        </p:txBody>
      </p:sp>
      <p:sp>
        <p:nvSpPr>
          <p:cNvPr id="24591" name="Text Box 12"/>
          <p:cNvSpPr txBox="1">
            <a:spLocks noChangeArrowheads="1"/>
          </p:cNvSpPr>
          <p:nvPr/>
        </p:nvSpPr>
        <p:spPr bwMode="auto">
          <a:xfrm>
            <a:off x="4933950" y="6016625"/>
            <a:ext cx="13890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/>
              <a:t>Dr.  G. Penazzi</a:t>
            </a:r>
          </a:p>
        </p:txBody>
      </p:sp>
      <p:sp>
        <p:nvSpPr>
          <p:cNvPr id="24592" name="Text Box 24"/>
          <p:cNvSpPr txBox="1">
            <a:spLocks noChangeArrowheads="1"/>
          </p:cNvSpPr>
          <p:nvPr/>
        </p:nvSpPr>
        <p:spPr bwMode="auto">
          <a:xfrm>
            <a:off x="3779838" y="3454400"/>
            <a:ext cx="20685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200"/>
              <a:t>Multiscale Device Simulator</a:t>
            </a:r>
          </a:p>
        </p:txBody>
      </p:sp>
      <p:sp>
        <p:nvSpPr>
          <p:cNvPr id="24593" name="Text Box 26"/>
          <p:cNvSpPr txBox="1">
            <a:spLocks noChangeArrowheads="1"/>
          </p:cNvSpPr>
          <p:nvPr/>
        </p:nvSpPr>
        <p:spPr bwMode="auto">
          <a:xfrm>
            <a:off x="3792538" y="3740150"/>
            <a:ext cx="22637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/>
              <a:t>http://www.tibercad.org</a:t>
            </a:r>
          </a:p>
        </p:txBody>
      </p:sp>
      <p:pic>
        <p:nvPicPr>
          <p:cNvPr id="24594" name="Immagine 27" descr="Immagine3.jpg"/>
          <p:cNvPicPr>
            <a:picLocks noChangeAspect="1"/>
          </p:cNvPicPr>
          <p:nvPr/>
        </p:nvPicPr>
        <p:blipFill>
          <a:blip r:embed="rId7"/>
          <a:srcRect l="31329" b="32362"/>
          <a:stretch>
            <a:fillRect/>
          </a:stretch>
        </p:blipFill>
        <p:spPr bwMode="auto">
          <a:xfrm>
            <a:off x="3879850" y="2998788"/>
            <a:ext cx="1439863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 descr="foto_id.jpg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0548" r="23876" b="19351"/>
          <a:stretch/>
        </p:blipFill>
        <p:spPr>
          <a:xfrm>
            <a:off x="6631780" y="3262182"/>
            <a:ext cx="1002397" cy="129746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9743" r="14767" b="8169"/>
          <a:stretch/>
        </p:blipFill>
        <p:spPr>
          <a:xfrm>
            <a:off x="5068887" y="4685831"/>
            <a:ext cx="1196569" cy="13520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1" r="24065" b="14986"/>
          <a:stretch/>
        </p:blipFill>
        <p:spPr>
          <a:xfrm>
            <a:off x="730946" y="4379508"/>
            <a:ext cx="1022124" cy="1180111"/>
          </a:xfrm>
          <a:prstGeom prst="rect">
            <a:avLst/>
          </a:prstGeom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77852" y="5559619"/>
            <a:ext cx="132831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 dirty="0"/>
              <a:t>M</a:t>
            </a:r>
            <a:r>
              <a:rPr lang="en-US" sz="1400" dirty="0" smtClean="0"/>
              <a:t>r</a:t>
            </a:r>
            <a:r>
              <a:rPr lang="en-US" sz="1400" dirty="0"/>
              <a:t>.  </a:t>
            </a:r>
            <a:r>
              <a:rPr lang="en-US" sz="1400" dirty="0" smtClean="0"/>
              <a:t>F. Santoni</a:t>
            </a:r>
            <a:endParaRPr lang="en-US" sz="1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80" y="4412166"/>
            <a:ext cx="1005219" cy="1253822"/>
          </a:xfrm>
          <a:prstGeom prst="rect">
            <a:avLst/>
          </a:prstGeom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577132" y="5694335"/>
            <a:ext cx="164769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None/>
            </a:pPr>
            <a:r>
              <a:rPr lang="en-US" sz="1400" dirty="0"/>
              <a:t>M</a:t>
            </a:r>
            <a:r>
              <a:rPr lang="en-US" sz="1400" dirty="0" smtClean="0"/>
              <a:t>r</a:t>
            </a:r>
            <a:r>
              <a:rPr lang="en-US" sz="1400" dirty="0"/>
              <a:t>.  W</a:t>
            </a:r>
            <a:r>
              <a:rPr lang="en-US" sz="1400" dirty="0" smtClean="0"/>
              <a:t>. Rodrigues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RTD </a:t>
            </a:r>
            <a:r>
              <a:rPr lang="it-IT" dirty="0" err="1" smtClean="0"/>
              <a:t>devices</a:t>
            </a:r>
            <a:endParaRPr lang="it-IT" dirty="0"/>
          </a:p>
        </p:txBody>
      </p:sp>
      <p:pic>
        <p:nvPicPr>
          <p:cNvPr id="17415" name="Immagine 10" descr="densitywro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4841" y="569685"/>
            <a:ext cx="4627563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densitygoo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4842" y="569685"/>
            <a:ext cx="4627563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807" y="1065029"/>
            <a:ext cx="3044296" cy="17897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419" name="CasellaDiTesto 10"/>
          <p:cNvSpPr txBox="1">
            <a:spLocks noChangeArrowheads="1"/>
          </p:cNvSpPr>
          <p:nvPr/>
        </p:nvSpPr>
        <p:spPr bwMode="auto">
          <a:xfrm>
            <a:off x="936451" y="818335"/>
            <a:ext cx="1458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dirty="0"/>
              <a:t>RTD </a:t>
            </a:r>
            <a:r>
              <a:rPr lang="it-IT" dirty="0" err="1"/>
              <a:t>structure</a:t>
            </a:r>
            <a:endParaRPr lang="it-IT" dirty="0"/>
          </a:p>
        </p:txBody>
      </p:sp>
      <p:grpSp>
        <p:nvGrpSpPr>
          <p:cNvPr id="13" name="Gruppo 15"/>
          <p:cNvGrpSpPr>
            <a:grpSpLocks/>
          </p:cNvGrpSpPr>
          <p:nvPr/>
        </p:nvGrpSpPr>
        <p:grpSpPr bwMode="auto">
          <a:xfrm>
            <a:off x="497758" y="2951550"/>
            <a:ext cx="3877083" cy="1809319"/>
            <a:chOff x="5798" y="1562100"/>
            <a:chExt cx="9308731" cy="3755928"/>
          </a:xfrm>
        </p:grpSpPr>
        <p:pic>
          <p:nvPicPr>
            <p:cNvPr id="14" name="Immagine 16" descr="bandprofile0.2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8" y="1562100"/>
              <a:ext cx="4827710" cy="3730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magine 17" descr="0.2V.t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603343" y="1573998"/>
              <a:ext cx="4711186" cy="3744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CasellaDiTesto 15"/>
          <p:cNvSpPr txBox="1"/>
          <p:nvPr/>
        </p:nvSpPr>
        <p:spPr>
          <a:xfrm>
            <a:off x="1665907" y="2947945"/>
            <a:ext cx="707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600" dirty="0" smtClean="0"/>
              <a:t>0.2 V</a:t>
            </a:r>
            <a:endParaRPr lang="it-IT" sz="1600" dirty="0"/>
          </a:p>
        </p:txBody>
      </p:sp>
      <p:grpSp>
        <p:nvGrpSpPr>
          <p:cNvPr id="17" name="Gruppo 27"/>
          <p:cNvGrpSpPr>
            <a:grpSpLocks/>
          </p:cNvGrpSpPr>
          <p:nvPr/>
        </p:nvGrpSpPr>
        <p:grpSpPr bwMode="auto">
          <a:xfrm>
            <a:off x="503761" y="4627304"/>
            <a:ext cx="3868174" cy="1782908"/>
            <a:chOff x="74906" y="11898"/>
            <a:chExt cx="9293172" cy="3806327"/>
          </a:xfrm>
        </p:grpSpPr>
        <p:pic>
          <p:nvPicPr>
            <p:cNvPr id="18" name="Immagine 28" descr="bandprofile0.4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906" y="11898"/>
              <a:ext cx="4827710" cy="3730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Immagine 29" descr="0.4V.tif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89450" y="47014"/>
              <a:ext cx="4678628" cy="377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CasellaDiTesto 19"/>
          <p:cNvSpPr txBox="1"/>
          <p:nvPr/>
        </p:nvSpPr>
        <p:spPr>
          <a:xfrm>
            <a:off x="1665907" y="4611459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600" dirty="0" smtClean="0"/>
              <a:t>0.5 V</a:t>
            </a:r>
            <a:endParaRPr lang="it-IT" sz="1600" dirty="0"/>
          </a:p>
        </p:txBody>
      </p:sp>
      <p:pic>
        <p:nvPicPr>
          <p:cNvPr id="21" name="Immagine 20" descr="I-V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16832" y="3927069"/>
            <a:ext cx="3343581" cy="244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21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InGaN</a:t>
            </a:r>
            <a:r>
              <a:rPr lang="en-US" dirty="0" smtClean="0"/>
              <a:t>/</a:t>
            </a:r>
            <a:r>
              <a:rPr lang="en-US" dirty="0" err="1" smtClean="0"/>
              <a:t>GaN</a:t>
            </a:r>
            <a:r>
              <a:rPr lang="en-US" dirty="0" smtClean="0"/>
              <a:t> multi QW</a:t>
            </a:r>
            <a:endParaRPr lang="en-US" dirty="0"/>
          </a:p>
        </p:txBody>
      </p:sp>
      <p:pic>
        <p:nvPicPr>
          <p:cNvPr id="47106" name="Picture 2" descr="ban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12228" r="18231" b="4723"/>
          <a:stretch/>
        </p:blipFill>
        <p:spPr bwMode="auto">
          <a:xfrm>
            <a:off x="333626" y="813150"/>
            <a:ext cx="6496335" cy="509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losione 1 3"/>
          <p:cNvSpPr/>
          <p:nvPr/>
        </p:nvSpPr>
        <p:spPr bwMode="auto">
          <a:xfrm>
            <a:off x="2831173" y="3218988"/>
            <a:ext cx="300250" cy="341194"/>
          </a:xfrm>
          <a:prstGeom prst="irregularSeal1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Freccia in giù 4"/>
          <p:cNvSpPr/>
          <p:nvPr/>
        </p:nvSpPr>
        <p:spPr bwMode="auto">
          <a:xfrm>
            <a:off x="2831173" y="2536600"/>
            <a:ext cx="300250" cy="709684"/>
          </a:xfrm>
          <a:prstGeom prst="downArrow">
            <a:avLst/>
          </a:prstGeom>
          <a:solidFill>
            <a:srgbClr val="000099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" name="Freccia a destra 5"/>
          <p:cNvSpPr/>
          <p:nvPr/>
        </p:nvSpPr>
        <p:spPr bwMode="auto">
          <a:xfrm>
            <a:off x="2326204" y="1854212"/>
            <a:ext cx="614150" cy="327546"/>
          </a:xfrm>
          <a:prstGeom prst="rightArrow">
            <a:avLst/>
          </a:prstGeom>
          <a:solidFill>
            <a:srgbClr val="000099">
              <a:alpha val="49000"/>
            </a:srgbClr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8" name="Freccia a destra 7"/>
          <p:cNvSpPr/>
          <p:nvPr/>
        </p:nvSpPr>
        <p:spPr bwMode="auto">
          <a:xfrm flipH="1">
            <a:off x="4277834" y="4533723"/>
            <a:ext cx="725606" cy="327546"/>
          </a:xfrm>
          <a:prstGeom prst="rightArrow">
            <a:avLst/>
          </a:prstGeom>
          <a:solidFill>
            <a:srgbClr val="FF0000">
              <a:alpha val="49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Freccia in giù 9"/>
          <p:cNvSpPr/>
          <p:nvPr/>
        </p:nvSpPr>
        <p:spPr bwMode="auto">
          <a:xfrm flipV="1">
            <a:off x="2790229" y="3560182"/>
            <a:ext cx="300250" cy="709684"/>
          </a:xfrm>
          <a:prstGeom prst="downArrow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" name="Freccia in giù 11"/>
          <p:cNvSpPr/>
          <p:nvPr/>
        </p:nvSpPr>
        <p:spPr bwMode="auto">
          <a:xfrm rot="12000000">
            <a:off x="3086766" y="1359074"/>
            <a:ext cx="154865" cy="1058788"/>
          </a:xfrm>
          <a:prstGeom prst="downArrow">
            <a:avLst/>
          </a:prstGeom>
          <a:solidFill>
            <a:srgbClr val="000099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Freccia in giù 14"/>
          <p:cNvSpPr/>
          <p:nvPr/>
        </p:nvSpPr>
        <p:spPr bwMode="auto">
          <a:xfrm rot="-1800000">
            <a:off x="4428336" y="2453198"/>
            <a:ext cx="300250" cy="709684"/>
          </a:xfrm>
          <a:prstGeom prst="downArrow">
            <a:avLst/>
          </a:prstGeom>
          <a:solidFill>
            <a:srgbClr val="000099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Freccia in giù 15"/>
          <p:cNvSpPr/>
          <p:nvPr/>
        </p:nvSpPr>
        <p:spPr bwMode="auto">
          <a:xfrm rot="-1200000" flipV="1">
            <a:off x="4888423" y="3478482"/>
            <a:ext cx="322438" cy="985419"/>
          </a:xfrm>
          <a:prstGeom prst="downArrow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cxnSp>
        <p:nvCxnSpPr>
          <p:cNvPr id="17" name="Connettore 1 16"/>
          <p:cNvCxnSpPr/>
          <p:nvPr/>
        </p:nvCxnSpPr>
        <p:spPr bwMode="auto">
          <a:xfrm>
            <a:off x="4640637" y="3333643"/>
            <a:ext cx="351427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Esplosione 1 13"/>
          <p:cNvSpPr/>
          <p:nvPr/>
        </p:nvSpPr>
        <p:spPr bwMode="auto">
          <a:xfrm>
            <a:off x="4703190" y="3156285"/>
            <a:ext cx="300250" cy="341194"/>
          </a:xfrm>
          <a:prstGeom prst="irregularSeal1">
            <a:avLst/>
          </a:prstGeom>
          <a:solidFill>
            <a:srgbClr val="FFC000">
              <a:alpha val="31000"/>
            </a:srgbClr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636988" y="1665783"/>
            <a:ext cx="941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injection</a:t>
            </a:r>
            <a:endParaRPr lang="en-US" sz="1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530081" y="3082705"/>
            <a:ext cx="153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err="1"/>
              <a:t>n</a:t>
            </a:r>
            <a:r>
              <a:rPr lang="en-US" sz="1400" dirty="0" err="1" smtClean="0"/>
              <a:t>onradiative</a:t>
            </a:r>
            <a:r>
              <a:rPr lang="en-US" sz="1400" dirty="0" smtClean="0"/>
              <a:t> losses</a:t>
            </a:r>
            <a:endParaRPr lang="en-US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974959" y="3124753"/>
            <a:ext cx="153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Trap-assisted tunneling</a:t>
            </a:r>
            <a:endParaRPr lang="en-US" sz="1400" dirty="0"/>
          </a:p>
        </p:txBody>
      </p:sp>
      <p:sp>
        <p:nvSpPr>
          <p:cNvPr id="23" name="Freccia in giù 22"/>
          <p:cNvSpPr/>
          <p:nvPr/>
        </p:nvSpPr>
        <p:spPr bwMode="auto">
          <a:xfrm>
            <a:off x="3829734" y="2592767"/>
            <a:ext cx="300250" cy="904712"/>
          </a:xfrm>
          <a:prstGeom prst="downArrow">
            <a:avLst/>
          </a:prstGeom>
          <a:solidFill>
            <a:srgbClr val="000099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4" name="Freccia in giù 23"/>
          <p:cNvSpPr/>
          <p:nvPr/>
        </p:nvSpPr>
        <p:spPr bwMode="auto">
          <a:xfrm flipV="1">
            <a:off x="3816086" y="3448672"/>
            <a:ext cx="300250" cy="877361"/>
          </a:xfrm>
          <a:prstGeom prst="downArrow">
            <a:avLst/>
          </a:prstGeom>
          <a:solidFill>
            <a:srgbClr val="FF0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Figura a mano libera 18"/>
          <p:cNvSpPr/>
          <p:nvPr/>
        </p:nvSpPr>
        <p:spPr>
          <a:xfrm rot="-2400000">
            <a:off x="3759894" y="2534952"/>
            <a:ext cx="2623792" cy="327589"/>
          </a:xfrm>
          <a:custGeom>
            <a:avLst/>
            <a:gdLst>
              <a:gd name="connsiteX0" fmla="*/ 0 w 2415654"/>
              <a:gd name="connsiteY0" fmla="*/ 0 h 327575"/>
              <a:gd name="connsiteX1" fmla="*/ 232012 w 2415654"/>
              <a:gd name="connsiteY1" fmla="*/ 272955 h 327575"/>
              <a:gd name="connsiteX2" fmla="*/ 395786 w 2415654"/>
              <a:gd name="connsiteY2" fmla="*/ 68239 h 327575"/>
              <a:gd name="connsiteX3" fmla="*/ 573206 w 2415654"/>
              <a:gd name="connsiteY3" fmla="*/ 245659 h 327575"/>
              <a:gd name="connsiteX4" fmla="*/ 723332 w 2415654"/>
              <a:gd name="connsiteY4" fmla="*/ 68239 h 327575"/>
              <a:gd name="connsiteX5" fmla="*/ 914400 w 2415654"/>
              <a:gd name="connsiteY5" fmla="*/ 272955 h 327575"/>
              <a:gd name="connsiteX6" fmla="*/ 1078174 w 2415654"/>
              <a:gd name="connsiteY6" fmla="*/ 68239 h 327575"/>
              <a:gd name="connsiteX7" fmla="*/ 1241947 w 2415654"/>
              <a:gd name="connsiteY7" fmla="*/ 259307 h 327575"/>
              <a:gd name="connsiteX8" fmla="*/ 1419368 w 2415654"/>
              <a:gd name="connsiteY8" fmla="*/ 40943 h 327575"/>
              <a:gd name="connsiteX9" fmla="*/ 1610436 w 2415654"/>
              <a:gd name="connsiteY9" fmla="*/ 286603 h 327575"/>
              <a:gd name="connsiteX10" fmla="*/ 1733266 w 2415654"/>
              <a:gd name="connsiteY10" fmla="*/ 68239 h 327575"/>
              <a:gd name="connsiteX11" fmla="*/ 1897039 w 2415654"/>
              <a:gd name="connsiteY11" fmla="*/ 259307 h 327575"/>
              <a:gd name="connsiteX12" fmla="*/ 2047165 w 2415654"/>
              <a:gd name="connsiteY12" fmla="*/ 54591 h 327575"/>
              <a:gd name="connsiteX13" fmla="*/ 2224586 w 2415654"/>
              <a:gd name="connsiteY13" fmla="*/ 327546 h 327575"/>
              <a:gd name="connsiteX14" fmla="*/ 2415654 w 2415654"/>
              <a:gd name="connsiteY14" fmla="*/ 68239 h 327575"/>
              <a:gd name="connsiteX0" fmla="*/ 0 w 2616339"/>
              <a:gd name="connsiteY0" fmla="*/ 0 h 329804"/>
              <a:gd name="connsiteX1" fmla="*/ 232012 w 2616339"/>
              <a:gd name="connsiteY1" fmla="*/ 272955 h 329804"/>
              <a:gd name="connsiteX2" fmla="*/ 395786 w 2616339"/>
              <a:gd name="connsiteY2" fmla="*/ 68239 h 329804"/>
              <a:gd name="connsiteX3" fmla="*/ 573206 w 2616339"/>
              <a:gd name="connsiteY3" fmla="*/ 245659 h 329804"/>
              <a:gd name="connsiteX4" fmla="*/ 723332 w 2616339"/>
              <a:gd name="connsiteY4" fmla="*/ 68239 h 329804"/>
              <a:gd name="connsiteX5" fmla="*/ 914400 w 2616339"/>
              <a:gd name="connsiteY5" fmla="*/ 272955 h 329804"/>
              <a:gd name="connsiteX6" fmla="*/ 1078174 w 2616339"/>
              <a:gd name="connsiteY6" fmla="*/ 68239 h 329804"/>
              <a:gd name="connsiteX7" fmla="*/ 1241947 w 2616339"/>
              <a:gd name="connsiteY7" fmla="*/ 259307 h 329804"/>
              <a:gd name="connsiteX8" fmla="*/ 1419368 w 2616339"/>
              <a:gd name="connsiteY8" fmla="*/ 40943 h 329804"/>
              <a:gd name="connsiteX9" fmla="*/ 1610436 w 2616339"/>
              <a:gd name="connsiteY9" fmla="*/ 286603 h 329804"/>
              <a:gd name="connsiteX10" fmla="*/ 1733266 w 2616339"/>
              <a:gd name="connsiteY10" fmla="*/ 68239 h 329804"/>
              <a:gd name="connsiteX11" fmla="*/ 1897039 w 2616339"/>
              <a:gd name="connsiteY11" fmla="*/ 259307 h 329804"/>
              <a:gd name="connsiteX12" fmla="*/ 2047165 w 2616339"/>
              <a:gd name="connsiteY12" fmla="*/ 54591 h 329804"/>
              <a:gd name="connsiteX13" fmla="*/ 2224586 w 2616339"/>
              <a:gd name="connsiteY13" fmla="*/ 327546 h 329804"/>
              <a:gd name="connsiteX14" fmla="*/ 2616339 w 2616339"/>
              <a:gd name="connsiteY14" fmla="*/ 147555 h 329804"/>
              <a:gd name="connsiteX0" fmla="*/ 0 w 2616339"/>
              <a:gd name="connsiteY0" fmla="*/ 0 h 327682"/>
              <a:gd name="connsiteX1" fmla="*/ 232012 w 2616339"/>
              <a:gd name="connsiteY1" fmla="*/ 272955 h 327682"/>
              <a:gd name="connsiteX2" fmla="*/ 395786 w 2616339"/>
              <a:gd name="connsiteY2" fmla="*/ 68239 h 327682"/>
              <a:gd name="connsiteX3" fmla="*/ 573206 w 2616339"/>
              <a:gd name="connsiteY3" fmla="*/ 245659 h 327682"/>
              <a:gd name="connsiteX4" fmla="*/ 723332 w 2616339"/>
              <a:gd name="connsiteY4" fmla="*/ 68239 h 327682"/>
              <a:gd name="connsiteX5" fmla="*/ 914400 w 2616339"/>
              <a:gd name="connsiteY5" fmla="*/ 272955 h 327682"/>
              <a:gd name="connsiteX6" fmla="*/ 1078174 w 2616339"/>
              <a:gd name="connsiteY6" fmla="*/ 68239 h 327682"/>
              <a:gd name="connsiteX7" fmla="*/ 1241947 w 2616339"/>
              <a:gd name="connsiteY7" fmla="*/ 259307 h 327682"/>
              <a:gd name="connsiteX8" fmla="*/ 1419368 w 2616339"/>
              <a:gd name="connsiteY8" fmla="*/ 40943 h 327682"/>
              <a:gd name="connsiteX9" fmla="*/ 1610436 w 2616339"/>
              <a:gd name="connsiteY9" fmla="*/ 286603 h 327682"/>
              <a:gd name="connsiteX10" fmla="*/ 1733266 w 2616339"/>
              <a:gd name="connsiteY10" fmla="*/ 68239 h 327682"/>
              <a:gd name="connsiteX11" fmla="*/ 1897039 w 2616339"/>
              <a:gd name="connsiteY11" fmla="*/ 259307 h 327682"/>
              <a:gd name="connsiteX12" fmla="*/ 2047165 w 2616339"/>
              <a:gd name="connsiteY12" fmla="*/ 54591 h 327682"/>
              <a:gd name="connsiteX13" fmla="*/ 2224586 w 2616339"/>
              <a:gd name="connsiteY13" fmla="*/ 327546 h 327682"/>
              <a:gd name="connsiteX14" fmla="*/ 2455578 w 2616339"/>
              <a:gd name="connsiteY14" fmla="*/ 92259 h 327682"/>
              <a:gd name="connsiteX15" fmla="*/ 2616339 w 2616339"/>
              <a:gd name="connsiteY15" fmla="*/ 147555 h 327682"/>
              <a:gd name="connsiteX0" fmla="*/ 0 w 2616339"/>
              <a:gd name="connsiteY0" fmla="*/ 0 h 327589"/>
              <a:gd name="connsiteX1" fmla="*/ 232012 w 2616339"/>
              <a:gd name="connsiteY1" fmla="*/ 272955 h 327589"/>
              <a:gd name="connsiteX2" fmla="*/ 395786 w 2616339"/>
              <a:gd name="connsiteY2" fmla="*/ 68239 h 327589"/>
              <a:gd name="connsiteX3" fmla="*/ 573206 w 2616339"/>
              <a:gd name="connsiteY3" fmla="*/ 245659 h 327589"/>
              <a:gd name="connsiteX4" fmla="*/ 723332 w 2616339"/>
              <a:gd name="connsiteY4" fmla="*/ 68239 h 327589"/>
              <a:gd name="connsiteX5" fmla="*/ 914400 w 2616339"/>
              <a:gd name="connsiteY5" fmla="*/ 272955 h 327589"/>
              <a:gd name="connsiteX6" fmla="*/ 1078174 w 2616339"/>
              <a:gd name="connsiteY6" fmla="*/ 68239 h 327589"/>
              <a:gd name="connsiteX7" fmla="*/ 1241947 w 2616339"/>
              <a:gd name="connsiteY7" fmla="*/ 259307 h 327589"/>
              <a:gd name="connsiteX8" fmla="*/ 1419368 w 2616339"/>
              <a:gd name="connsiteY8" fmla="*/ 40943 h 327589"/>
              <a:gd name="connsiteX9" fmla="*/ 1610436 w 2616339"/>
              <a:gd name="connsiteY9" fmla="*/ 286603 h 327589"/>
              <a:gd name="connsiteX10" fmla="*/ 1733266 w 2616339"/>
              <a:gd name="connsiteY10" fmla="*/ 68239 h 327589"/>
              <a:gd name="connsiteX11" fmla="*/ 1897039 w 2616339"/>
              <a:gd name="connsiteY11" fmla="*/ 259307 h 327589"/>
              <a:gd name="connsiteX12" fmla="*/ 2047165 w 2616339"/>
              <a:gd name="connsiteY12" fmla="*/ 54591 h 327589"/>
              <a:gd name="connsiteX13" fmla="*/ 2224586 w 2616339"/>
              <a:gd name="connsiteY13" fmla="*/ 327546 h 327589"/>
              <a:gd name="connsiteX14" fmla="*/ 2415441 w 2616339"/>
              <a:gd name="connsiteY14" fmla="*/ 76397 h 327589"/>
              <a:gd name="connsiteX15" fmla="*/ 2616339 w 2616339"/>
              <a:gd name="connsiteY15" fmla="*/ 147555 h 327589"/>
              <a:gd name="connsiteX0" fmla="*/ 0 w 2623792"/>
              <a:gd name="connsiteY0" fmla="*/ 0 h 327589"/>
              <a:gd name="connsiteX1" fmla="*/ 232012 w 2623792"/>
              <a:gd name="connsiteY1" fmla="*/ 272955 h 327589"/>
              <a:gd name="connsiteX2" fmla="*/ 395786 w 2623792"/>
              <a:gd name="connsiteY2" fmla="*/ 68239 h 327589"/>
              <a:gd name="connsiteX3" fmla="*/ 573206 w 2623792"/>
              <a:gd name="connsiteY3" fmla="*/ 245659 h 327589"/>
              <a:gd name="connsiteX4" fmla="*/ 723332 w 2623792"/>
              <a:gd name="connsiteY4" fmla="*/ 68239 h 327589"/>
              <a:gd name="connsiteX5" fmla="*/ 914400 w 2623792"/>
              <a:gd name="connsiteY5" fmla="*/ 272955 h 327589"/>
              <a:gd name="connsiteX6" fmla="*/ 1078174 w 2623792"/>
              <a:gd name="connsiteY6" fmla="*/ 68239 h 327589"/>
              <a:gd name="connsiteX7" fmla="*/ 1241947 w 2623792"/>
              <a:gd name="connsiteY7" fmla="*/ 259307 h 327589"/>
              <a:gd name="connsiteX8" fmla="*/ 1419368 w 2623792"/>
              <a:gd name="connsiteY8" fmla="*/ 40943 h 327589"/>
              <a:gd name="connsiteX9" fmla="*/ 1610436 w 2623792"/>
              <a:gd name="connsiteY9" fmla="*/ 286603 h 327589"/>
              <a:gd name="connsiteX10" fmla="*/ 1733266 w 2623792"/>
              <a:gd name="connsiteY10" fmla="*/ 68239 h 327589"/>
              <a:gd name="connsiteX11" fmla="*/ 1897039 w 2623792"/>
              <a:gd name="connsiteY11" fmla="*/ 259307 h 327589"/>
              <a:gd name="connsiteX12" fmla="*/ 2047165 w 2623792"/>
              <a:gd name="connsiteY12" fmla="*/ 54591 h 327589"/>
              <a:gd name="connsiteX13" fmla="*/ 2224586 w 2623792"/>
              <a:gd name="connsiteY13" fmla="*/ 327546 h 327589"/>
              <a:gd name="connsiteX14" fmla="*/ 2415441 w 2623792"/>
              <a:gd name="connsiteY14" fmla="*/ 76397 h 327589"/>
              <a:gd name="connsiteX15" fmla="*/ 2623792 w 2623792"/>
              <a:gd name="connsiteY15" fmla="*/ 11280 h 32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23792" h="327589">
                <a:moveTo>
                  <a:pt x="0" y="0"/>
                </a:moveTo>
                <a:cubicBezTo>
                  <a:pt x="83024" y="130791"/>
                  <a:pt x="166048" y="261582"/>
                  <a:pt x="232012" y="272955"/>
                </a:cubicBezTo>
                <a:cubicBezTo>
                  <a:pt x="297976" y="284328"/>
                  <a:pt x="338920" y="72788"/>
                  <a:pt x="395786" y="68239"/>
                </a:cubicBezTo>
                <a:cubicBezTo>
                  <a:pt x="452652" y="63690"/>
                  <a:pt x="518615" y="245659"/>
                  <a:pt x="573206" y="245659"/>
                </a:cubicBezTo>
                <a:cubicBezTo>
                  <a:pt x="627797" y="245659"/>
                  <a:pt x="666466" y="63690"/>
                  <a:pt x="723332" y="68239"/>
                </a:cubicBezTo>
                <a:cubicBezTo>
                  <a:pt x="780198" y="72788"/>
                  <a:pt x="855260" y="272955"/>
                  <a:pt x="914400" y="272955"/>
                </a:cubicBezTo>
                <a:cubicBezTo>
                  <a:pt x="973540" y="272955"/>
                  <a:pt x="1023583" y="70514"/>
                  <a:pt x="1078174" y="68239"/>
                </a:cubicBezTo>
                <a:cubicBezTo>
                  <a:pt x="1132765" y="65964"/>
                  <a:pt x="1185081" y="263856"/>
                  <a:pt x="1241947" y="259307"/>
                </a:cubicBezTo>
                <a:cubicBezTo>
                  <a:pt x="1298813" y="254758"/>
                  <a:pt x="1357953" y="36394"/>
                  <a:pt x="1419368" y="40943"/>
                </a:cubicBezTo>
                <a:cubicBezTo>
                  <a:pt x="1480783" y="45492"/>
                  <a:pt x="1558120" y="282054"/>
                  <a:pt x="1610436" y="286603"/>
                </a:cubicBezTo>
                <a:cubicBezTo>
                  <a:pt x="1662752" y="291152"/>
                  <a:pt x="1685499" y="72788"/>
                  <a:pt x="1733266" y="68239"/>
                </a:cubicBezTo>
                <a:cubicBezTo>
                  <a:pt x="1781033" y="63690"/>
                  <a:pt x="1844723" y="261582"/>
                  <a:pt x="1897039" y="259307"/>
                </a:cubicBezTo>
                <a:cubicBezTo>
                  <a:pt x="1949355" y="257032"/>
                  <a:pt x="1992574" y="43218"/>
                  <a:pt x="2047165" y="54591"/>
                </a:cubicBezTo>
                <a:cubicBezTo>
                  <a:pt x="2101756" y="65964"/>
                  <a:pt x="2163207" y="323912"/>
                  <a:pt x="2224586" y="327546"/>
                </a:cubicBezTo>
                <a:cubicBezTo>
                  <a:pt x="2285965" y="331180"/>
                  <a:pt x="2350149" y="106395"/>
                  <a:pt x="2415441" y="76397"/>
                </a:cubicBezTo>
                <a:cubicBezTo>
                  <a:pt x="2480733" y="46399"/>
                  <a:pt x="2598340" y="35852"/>
                  <a:pt x="2623792" y="11280"/>
                </a:cubicBezTo>
              </a:path>
            </a:pathLst>
          </a:custGeom>
          <a:ln w="22225">
            <a:solidFill>
              <a:srgbClr val="00CC00"/>
            </a:solidFill>
            <a:tail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 rot="-2400000">
            <a:off x="4568706" y="1701780"/>
            <a:ext cx="169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s</a:t>
            </a:r>
            <a:r>
              <a:rPr lang="en-US" sz="1400" dirty="0" smtClean="0"/>
              <a:t>pontaneous emission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/>
              <p:cNvSpPr txBox="1"/>
              <p:nvPr/>
            </p:nvSpPr>
            <p:spPr>
              <a:xfrm>
                <a:off x="2918115" y="5816049"/>
                <a:ext cx="3940118" cy="563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𝐼𝑄𝐸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𝑟𝑎𝑑𝑖𝑎𝑡𝑖𝑣𝑒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𝑟𝑒𝑐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𝑟𝑎𝑑𝑖𝑎𝑡𝑖𝑣𝑒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𝑟𝑒𝑐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𝑛𝑜𝑛𝑟𝑎𝑑𝑖𝑎𝑡𝑖𝑣𝑒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𝑟𝑒𝑐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sellaDiTes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115" y="5816049"/>
                <a:ext cx="3940118" cy="56393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4"/>
          <p:cNvSpPr txBox="1"/>
          <p:nvPr/>
        </p:nvSpPr>
        <p:spPr>
          <a:xfrm>
            <a:off x="5071790" y="2364232"/>
            <a:ext cx="3750663" cy="19205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 </a:t>
            </a:r>
            <a:r>
              <a:rPr lang="en-US" sz="1800" i="1" dirty="0" smtClean="0"/>
              <a:t>Peculiarities</a:t>
            </a:r>
            <a:r>
              <a:rPr lang="en-US" dirty="0" smtClean="0"/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Strong built in field due to spontaneous and piezoelectric polarization (</a:t>
            </a:r>
            <a:r>
              <a:rPr lang="en-US" dirty="0" err="1" smtClean="0"/>
              <a:t>wurtzite</a:t>
            </a:r>
            <a:r>
              <a:rPr lang="en-US" dirty="0" smtClean="0"/>
              <a:t> crystal)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Large injection barriers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Deep acceptor donor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6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2" grpId="0" animBg="1"/>
      <p:bldP spid="15" grpId="0" animBg="1"/>
      <p:bldP spid="16" grpId="0" animBg="1"/>
      <p:bldP spid="14" grpId="0" animBg="1"/>
      <p:bldP spid="18" grpId="0"/>
      <p:bldP spid="20" grpId="0"/>
      <p:bldP spid="21" grpId="0"/>
      <p:bldP spid="23" grpId="0" animBg="1"/>
      <p:bldP spid="24" grpId="0" animBg="1"/>
      <p:bldP spid="19" grpId="0" animBg="1"/>
      <p:bldP spid="26" grpId="0"/>
      <p:bldP spid="27" grpId="0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4" y="2705401"/>
            <a:ext cx="3238612" cy="280451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 smtClean="0"/>
              <a:t>Motivation</a:t>
            </a:r>
            <a:r>
              <a:rPr lang="it-IT" dirty="0" smtClean="0"/>
              <a:t>: </a:t>
            </a:r>
            <a:r>
              <a:rPr lang="it-IT" dirty="0" err="1" smtClean="0"/>
              <a:t>why</a:t>
            </a:r>
            <a:r>
              <a:rPr lang="it-IT" dirty="0" smtClean="0"/>
              <a:t> </a:t>
            </a:r>
            <a:r>
              <a:rPr lang="it-IT" dirty="0" err="1" smtClean="0"/>
              <a:t>InGaN</a:t>
            </a:r>
            <a:r>
              <a:rPr lang="it-IT" dirty="0" smtClean="0"/>
              <a:t>/</a:t>
            </a:r>
            <a:r>
              <a:rPr lang="it-IT" dirty="0" err="1" smtClean="0"/>
              <a:t>GaN</a:t>
            </a:r>
            <a:endParaRPr lang="it-IT" dirty="0" smtClean="0"/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736337" y="839158"/>
            <a:ext cx="7843837" cy="1482011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000" dirty="0" smtClean="0"/>
              <a:t>Tunable gap across visible: high efficiency/efficacy LEDs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 dirty="0" smtClean="0"/>
              <a:t>Theoretically could allow for all-nitride phosphor-free white light</a:t>
            </a:r>
          </a:p>
          <a:p>
            <a:pPr eaLnBrk="1" hangingPunct="1">
              <a:lnSpc>
                <a:spcPct val="150000"/>
              </a:lnSpc>
            </a:pPr>
            <a:r>
              <a:rPr lang="en-US" sz="2000" dirty="0" smtClean="0"/>
              <a:t>Challenge: </a:t>
            </a:r>
            <a:r>
              <a:rPr lang="en-US" sz="2000" dirty="0" err="1" smtClean="0"/>
              <a:t>InN</a:t>
            </a:r>
            <a:r>
              <a:rPr lang="en-US" sz="2000" dirty="0" smtClean="0"/>
              <a:t> </a:t>
            </a:r>
            <a:r>
              <a:rPr lang="en-US" sz="2000" dirty="0" err="1" smtClean="0"/>
              <a:t>GaN</a:t>
            </a:r>
            <a:r>
              <a:rPr lang="en-US" sz="2000" dirty="0" smtClean="0"/>
              <a:t> are 10% lattice mismatched !</a:t>
            </a:r>
          </a:p>
        </p:txBody>
      </p:sp>
      <p:sp>
        <p:nvSpPr>
          <p:cNvPr id="3" name="Rettangolo 2"/>
          <p:cNvSpPr/>
          <p:nvPr/>
        </p:nvSpPr>
        <p:spPr>
          <a:xfrm>
            <a:off x="688844" y="2625184"/>
            <a:ext cx="393737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 err="1" smtClean="0"/>
              <a:t>Kaun</a:t>
            </a:r>
            <a:r>
              <a:rPr lang="en-US" sz="1200" dirty="0" smtClean="0"/>
              <a:t> </a:t>
            </a:r>
            <a:r>
              <a:rPr lang="en-US" sz="1200" dirty="0"/>
              <a:t>et </a:t>
            </a:r>
            <a:r>
              <a:rPr lang="en-US" sz="1200" dirty="0" smtClean="0"/>
              <a:t>al, </a:t>
            </a:r>
            <a:r>
              <a:rPr lang="en-US" sz="1200" dirty="0" err="1" smtClean="0"/>
              <a:t>Semicond</a:t>
            </a:r>
            <a:r>
              <a:rPr lang="en-US" sz="1200" dirty="0"/>
              <a:t>. Sci. Technol. 28 </a:t>
            </a:r>
            <a:r>
              <a:rPr lang="en-US" sz="1200" dirty="0" smtClean="0"/>
              <a:t>074001,2013 </a:t>
            </a:r>
            <a:endParaRPr lang="en-US" sz="1200" dirty="0"/>
          </a:p>
        </p:txBody>
      </p:sp>
      <p:pic>
        <p:nvPicPr>
          <p:cNvPr id="6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3511" r="16624" b="5199"/>
          <a:stretch>
            <a:fillRect/>
          </a:stretch>
        </p:blipFill>
        <p:spPr bwMode="auto">
          <a:xfrm>
            <a:off x="4425256" y="2407907"/>
            <a:ext cx="44545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1 6"/>
          <p:cNvCxnSpPr/>
          <p:nvPr/>
        </p:nvCxnSpPr>
        <p:spPr>
          <a:xfrm>
            <a:off x="4807843" y="3173082"/>
            <a:ext cx="3954463" cy="1871662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6"/>
          <p:cNvSpPr txBox="1">
            <a:spLocks noChangeArrowheads="1"/>
          </p:cNvSpPr>
          <p:nvPr/>
        </p:nvSpPr>
        <p:spPr bwMode="auto">
          <a:xfrm>
            <a:off x="7476431" y="4173207"/>
            <a:ext cx="722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dirty="0">
                <a:solidFill>
                  <a:srgbClr val="92D050"/>
                </a:solidFill>
              </a:rPr>
              <a:t>VCA</a:t>
            </a:r>
          </a:p>
        </p:txBody>
      </p:sp>
    </p:spTree>
    <p:extLst>
      <p:ext uri="{BB962C8B-B14F-4D97-AF65-F5344CB8AC3E}">
        <p14:creationId xmlns:p14="http://schemas.microsoft.com/office/powerpoint/2010/main" val="32168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 smtClean="0"/>
              <a:t>InGaN</a:t>
            </a:r>
            <a:r>
              <a:rPr lang="it-IT" dirty="0" smtClean="0"/>
              <a:t>/</a:t>
            </a:r>
            <a:r>
              <a:rPr lang="it-IT" dirty="0" err="1" smtClean="0"/>
              <a:t>GaN</a:t>
            </a:r>
            <a:r>
              <a:rPr lang="it-IT" dirty="0" smtClean="0"/>
              <a:t> </a:t>
            </a:r>
            <a:r>
              <a:rPr lang="it-IT" dirty="0" err="1" smtClean="0"/>
              <a:t>specific</a:t>
            </a:r>
            <a:r>
              <a:rPr lang="it-IT" dirty="0" smtClean="0"/>
              <a:t> </a:t>
            </a:r>
            <a:r>
              <a:rPr lang="it-IT" dirty="0" err="1" smtClean="0"/>
              <a:t>issues</a:t>
            </a:r>
            <a:endParaRPr lang="it-IT" dirty="0" smtClean="0"/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927409" y="869084"/>
            <a:ext cx="7843837" cy="3724275"/>
          </a:xfrm>
        </p:spPr>
        <p:txBody>
          <a:bodyPr/>
          <a:lstStyle/>
          <a:p>
            <a:pPr eaLnBrk="1" hangingPunct="1"/>
            <a:r>
              <a:rPr lang="en-US" sz="2000" dirty="0" err="1" smtClean="0"/>
              <a:t>InGaN</a:t>
            </a:r>
            <a:r>
              <a:rPr lang="en-US" sz="2000" dirty="0" smtClean="0"/>
              <a:t>/</a:t>
            </a:r>
            <a:r>
              <a:rPr lang="en-US" sz="2000" dirty="0" err="1" smtClean="0"/>
              <a:t>GaN</a:t>
            </a:r>
            <a:r>
              <a:rPr lang="en-US" sz="2000" dirty="0" smtClean="0"/>
              <a:t> QW LEDs suffer from two severe efficiency issues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The reasons are not well known yet: simulations as helpful tool</a:t>
            </a:r>
          </a:p>
          <a:p>
            <a:pPr marL="457200" lvl="1" indent="0" eaLnBrk="1" hangingPunct="1">
              <a:buNone/>
            </a:pPr>
            <a:endParaRPr lang="en-US" sz="2000" dirty="0" smtClean="0"/>
          </a:p>
          <a:p>
            <a:pPr marL="0" indent="0" eaLnBrk="1" hangingPunct="1">
              <a:buNone/>
            </a:pPr>
            <a:endParaRPr lang="en-US" sz="1800" dirty="0" smtClean="0">
              <a:sym typeface="Symbol" pitchFamily="18" charset="2"/>
            </a:endParaRPr>
          </a:p>
          <a:p>
            <a:pPr marL="0" indent="0" eaLnBrk="1" hangingPunct="1">
              <a:buNone/>
            </a:pPr>
            <a:endParaRPr lang="en-US" sz="1800" dirty="0" smtClean="0"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it-IT" sz="1800" dirty="0" smtClean="0"/>
          </a:p>
        </p:txBody>
      </p:sp>
      <p:grpSp>
        <p:nvGrpSpPr>
          <p:cNvPr id="7" name="Gruppo 6"/>
          <p:cNvGrpSpPr/>
          <p:nvPr/>
        </p:nvGrpSpPr>
        <p:grpSpPr>
          <a:xfrm>
            <a:off x="5372762" y="2053236"/>
            <a:ext cx="3230562" cy="3008644"/>
            <a:chOff x="2834620" y="2114139"/>
            <a:chExt cx="3230562" cy="3008644"/>
          </a:xfrm>
        </p:grpSpPr>
        <p:pic>
          <p:nvPicPr>
            <p:cNvPr id="4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0" t="4855" r="16374" b="5592"/>
            <a:stretch>
              <a:fillRect/>
            </a:stretch>
          </p:blipFill>
          <p:spPr bwMode="auto">
            <a:xfrm>
              <a:off x="2834620" y="2416095"/>
              <a:ext cx="3230562" cy="270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0"/>
            <p:cNvSpPr txBox="1">
              <a:spLocks noChangeArrowheads="1"/>
            </p:cNvSpPr>
            <p:nvPr/>
          </p:nvSpPr>
          <p:spPr bwMode="auto">
            <a:xfrm>
              <a:off x="3355320" y="2114139"/>
              <a:ext cx="25781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buNone/>
              </a:pPr>
              <a:r>
                <a:rPr lang="en-US" sz="1600" b="0" i="0" dirty="0">
                  <a:solidFill>
                    <a:srgbClr val="000000"/>
                  </a:solidFill>
                  <a:latin typeface="Calibri" pitchFamily="34" charset="0"/>
                </a:rPr>
                <a:t>peak emission efficiency</a:t>
              </a:r>
              <a:endParaRPr lang="ru-RU" sz="1600" b="0" i="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3" name="Freccia bidirezionale orizzontale 2"/>
            <p:cNvSpPr/>
            <p:nvPr/>
          </p:nvSpPr>
          <p:spPr bwMode="auto">
            <a:xfrm>
              <a:off x="4258828" y="3281170"/>
              <a:ext cx="1109803" cy="365437"/>
            </a:xfrm>
            <a:prstGeom prst="left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Freccia a destra 5"/>
            <p:cNvSpPr/>
            <p:nvPr/>
          </p:nvSpPr>
          <p:spPr bwMode="auto">
            <a:xfrm rot="3000000">
              <a:off x="4025405" y="3833088"/>
              <a:ext cx="600502" cy="276010"/>
            </a:xfrm>
            <a:prstGeom prst="rightArrow">
              <a:avLst/>
            </a:prstGeom>
            <a:solidFill>
              <a:srgbClr val="FF0000">
                <a:alpha val="49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ccia a destra 7"/>
            <p:cNvSpPr/>
            <p:nvPr/>
          </p:nvSpPr>
          <p:spPr bwMode="auto">
            <a:xfrm rot="6600000">
              <a:off x="5234434" y="3835361"/>
              <a:ext cx="600502" cy="276010"/>
            </a:xfrm>
            <a:prstGeom prst="rightArrow">
              <a:avLst/>
            </a:prstGeom>
            <a:solidFill>
              <a:srgbClr val="FF0000">
                <a:alpha val="49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567" y="2224591"/>
            <a:ext cx="3087639" cy="283728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501255" y="5061880"/>
            <a:ext cx="282508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dirty="0" smtClean="0"/>
              <a:t>Source: generalwafertechnology.com</a:t>
            </a:r>
            <a:endParaRPr lang="en-US" sz="1200" dirty="0"/>
          </a:p>
        </p:txBody>
      </p:sp>
      <p:cxnSp>
        <p:nvCxnSpPr>
          <p:cNvPr id="12" name="Connettore 1 11"/>
          <p:cNvCxnSpPr/>
          <p:nvPr/>
        </p:nvCxnSpPr>
        <p:spPr bwMode="auto">
          <a:xfrm>
            <a:off x="1665026" y="2770483"/>
            <a:ext cx="2880236" cy="0"/>
          </a:xfrm>
          <a:prstGeom prst="line">
            <a:avLst/>
          </a:prstGeom>
          <a:noFill/>
          <a:ln w="22225" cap="flat" cmpd="sng" algn="ctr">
            <a:solidFill>
              <a:srgbClr val="00CC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Freccia bidirezionale verticale 14"/>
          <p:cNvSpPr/>
          <p:nvPr/>
        </p:nvSpPr>
        <p:spPr bwMode="auto">
          <a:xfrm>
            <a:off x="3105144" y="2770483"/>
            <a:ext cx="415978" cy="1009935"/>
          </a:xfrm>
          <a:prstGeom prst="upDownArrow">
            <a:avLst/>
          </a:prstGeom>
          <a:solidFill>
            <a:schemeClr val="accent2">
              <a:alpha val="35000"/>
            </a:schemeClr>
          </a:solidFill>
          <a:ln w="22225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484497" y="1409124"/>
            <a:ext cx="2294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None/>
            </a:pPr>
            <a:r>
              <a:rPr lang="en-US" sz="2000" dirty="0" smtClean="0">
                <a:sym typeface="Symbol"/>
              </a:rPr>
              <a:t></a:t>
            </a:r>
            <a:r>
              <a:rPr lang="en-US" sz="2000" i="1" dirty="0" smtClean="0"/>
              <a:t>“</a:t>
            </a:r>
            <a:r>
              <a:rPr lang="en-US" sz="2000" i="1" dirty="0"/>
              <a:t>green gap</a:t>
            </a:r>
            <a:r>
              <a:rPr lang="en-US" sz="2000" i="1" dirty="0" smtClean="0"/>
              <a:t>”:</a:t>
            </a:r>
            <a:endParaRPr lang="en-US" sz="2000" i="1" dirty="0"/>
          </a:p>
        </p:txBody>
      </p:sp>
      <p:sp>
        <p:nvSpPr>
          <p:cNvPr id="17" name="Rettangolo 16"/>
          <p:cNvSpPr/>
          <p:nvPr/>
        </p:nvSpPr>
        <p:spPr>
          <a:xfrm>
            <a:off x="1501255" y="1391728"/>
            <a:ext cx="2860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>
              <a:buNone/>
            </a:pPr>
            <a:r>
              <a:rPr lang="en-US" sz="2000" dirty="0" smtClean="0">
                <a:sym typeface="Symbol"/>
              </a:rPr>
              <a:t> </a:t>
            </a:r>
            <a:r>
              <a:rPr lang="en-US" sz="2000" i="1" dirty="0" smtClean="0"/>
              <a:t>Efficiency </a:t>
            </a:r>
            <a:r>
              <a:rPr lang="en-US" sz="2000" i="1" dirty="0"/>
              <a:t>droop:</a:t>
            </a:r>
          </a:p>
        </p:txBody>
      </p:sp>
    </p:spTree>
    <p:extLst>
      <p:ext uri="{BB962C8B-B14F-4D97-AF65-F5344CB8AC3E}">
        <p14:creationId xmlns:p14="http://schemas.microsoft.com/office/powerpoint/2010/main" val="19870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t="5588" r="8681" b="7107"/>
          <a:stretch/>
        </p:blipFill>
        <p:spPr>
          <a:xfrm>
            <a:off x="542925" y="4049160"/>
            <a:ext cx="5352906" cy="278241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3" t="5337" r="8830" b="6193"/>
          <a:stretch/>
        </p:blipFill>
        <p:spPr>
          <a:xfrm>
            <a:off x="542923" y="1351125"/>
            <a:ext cx="5325612" cy="281143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dirty="0" err="1" smtClean="0"/>
              <a:t>Example</a:t>
            </a:r>
            <a:r>
              <a:rPr lang="it-IT" dirty="0" smtClean="0"/>
              <a:t>: </a:t>
            </a:r>
            <a:r>
              <a:rPr lang="it-IT" dirty="0" err="1" smtClean="0"/>
              <a:t>excited</a:t>
            </a:r>
            <a:r>
              <a:rPr lang="it-IT" dirty="0" smtClean="0"/>
              <a:t> </a:t>
            </a:r>
            <a:r>
              <a:rPr lang="it-IT" dirty="0" err="1" smtClean="0"/>
              <a:t>states</a:t>
            </a:r>
            <a:endParaRPr lang="it-IT" dirty="0" smtClean="0"/>
          </a:p>
        </p:txBody>
      </p:sp>
      <p:sp>
        <p:nvSpPr>
          <p:cNvPr id="16" name="Segnaposto contenuto 2"/>
          <p:cNvSpPr txBox="1">
            <a:spLocks/>
          </p:cNvSpPr>
          <p:nvPr/>
        </p:nvSpPr>
        <p:spPr bwMode="auto">
          <a:xfrm>
            <a:off x="733995" y="657241"/>
            <a:ext cx="8410006" cy="454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dirty="0" smtClean="0"/>
              <a:t>Here we use NEGF to calculate the LDOS, on top of a DD simulation (no </a:t>
            </a:r>
            <a:r>
              <a:rPr lang="en-US" sz="2000" dirty="0" err="1" smtClean="0"/>
              <a:t>selfconsistency</a:t>
            </a:r>
            <a:r>
              <a:rPr lang="en-US" sz="2000" dirty="0" smtClean="0"/>
              <a:t>)</a:t>
            </a:r>
          </a:p>
          <a:p>
            <a:pPr eaLnBrk="1" hangingPunct="1"/>
            <a:endParaRPr lang="en-US" sz="2000" dirty="0">
              <a:sym typeface="Symbol" pitchFamily="18" charset="2"/>
            </a:endParaRPr>
          </a:p>
          <a:p>
            <a:pPr eaLnBrk="1" hangingPunct="1"/>
            <a:endParaRPr lang="en-US" sz="2000" dirty="0" smtClean="0">
              <a:sym typeface="Symbol" pitchFamily="18" charset="2"/>
            </a:endParaRPr>
          </a:p>
          <a:p>
            <a:pPr eaLnBrk="1" hangingPunct="1"/>
            <a:endParaRPr lang="en-US" sz="2000" dirty="0">
              <a:sym typeface="Symbol" pitchFamily="18" charset="2"/>
            </a:endParaRPr>
          </a:p>
          <a:p>
            <a:pPr eaLnBrk="1" hangingPunct="1"/>
            <a:endParaRPr lang="en-US" sz="2000" dirty="0" smtClean="0">
              <a:sym typeface="Symbol" pitchFamily="18" charset="2"/>
            </a:endParaRPr>
          </a:p>
          <a:p>
            <a:pPr eaLnBrk="1" hangingPunct="1"/>
            <a:endParaRPr lang="en-US" sz="2000" dirty="0">
              <a:sym typeface="Symbol" pitchFamily="18" charset="2"/>
            </a:endParaRPr>
          </a:p>
          <a:p>
            <a:pPr eaLnBrk="1" hangingPunct="1"/>
            <a:endParaRPr lang="en-US" sz="2000" dirty="0" smtClean="0">
              <a:sym typeface="Symbol" pitchFamily="18" charset="2"/>
            </a:endParaRPr>
          </a:p>
          <a:p>
            <a:pPr eaLnBrk="1" hangingPunct="1"/>
            <a:endParaRPr lang="it-IT" sz="1800" dirty="0" smtClean="0">
              <a:sym typeface="Symbol" pitchFamily="18" charset="2"/>
            </a:endParaRPr>
          </a:p>
          <a:p>
            <a:pPr marL="0" indent="0" eaLnBrk="1" hangingPunct="1">
              <a:buNone/>
            </a:pPr>
            <a:endParaRPr lang="it-IT" sz="1800" dirty="0">
              <a:sym typeface="Symbol" pitchFamily="18" charset="2"/>
            </a:endParaRPr>
          </a:p>
        </p:txBody>
      </p:sp>
      <p:sp>
        <p:nvSpPr>
          <p:cNvPr id="29" name="Segnaposto contenuto 2"/>
          <p:cNvSpPr txBox="1">
            <a:spLocks/>
          </p:cNvSpPr>
          <p:nvPr/>
        </p:nvSpPr>
        <p:spPr bwMode="auto">
          <a:xfrm>
            <a:off x="5895831" y="1689770"/>
            <a:ext cx="3248169" cy="303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4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it-IT" sz="1800" dirty="0" smtClean="0">
                <a:sym typeface="Symbol" pitchFamily="18" charset="2"/>
              </a:rPr>
              <a:t>NEGF </a:t>
            </a:r>
            <a:r>
              <a:rPr lang="it-IT" sz="1800" dirty="0" err="1" smtClean="0">
                <a:sym typeface="Symbol" pitchFamily="18" charset="2"/>
              </a:rPr>
              <a:t>based</a:t>
            </a:r>
            <a:r>
              <a:rPr lang="it-IT" sz="1800" dirty="0" smtClean="0">
                <a:sym typeface="Symbol" pitchFamily="18" charset="2"/>
              </a:rPr>
              <a:t> LDOS </a:t>
            </a:r>
            <a:r>
              <a:rPr lang="it-IT" sz="1800" dirty="0" err="1" smtClean="0">
                <a:sym typeface="Symbol" pitchFamily="18" charset="2"/>
              </a:rPr>
              <a:t>give</a:t>
            </a:r>
            <a:r>
              <a:rPr lang="it-IT" sz="1800" dirty="0" smtClean="0">
                <a:sym typeface="Symbol" pitchFamily="18" charset="2"/>
              </a:rPr>
              <a:t> more </a:t>
            </a:r>
            <a:r>
              <a:rPr lang="it-IT" sz="1800" dirty="0" err="1" smtClean="0">
                <a:sym typeface="Symbol" pitchFamily="18" charset="2"/>
              </a:rPr>
              <a:t>insight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into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spatio-spectral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features</a:t>
            </a:r>
            <a:endParaRPr lang="it-IT" sz="1800" dirty="0" smtClean="0">
              <a:sym typeface="Symbol" pitchFamily="18" charset="2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it-IT" sz="1800" dirty="0" smtClean="0">
                <a:sym typeface="Symbol" pitchFamily="18" charset="2"/>
              </a:rPr>
              <a:t>«standard </a:t>
            </a:r>
            <a:r>
              <a:rPr lang="it-IT" sz="1800" dirty="0" err="1" smtClean="0">
                <a:sym typeface="Symbol" pitchFamily="18" charset="2"/>
              </a:rPr>
              <a:t>Schrödinger</a:t>
            </a:r>
            <a:r>
              <a:rPr lang="it-IT" sz="1800" dirty="0" smtClean="0">
                <a:sym typeface="Symbol" pitchFamily="18" charset="2"/>
              </a:rPr>
              <a:t>» </a:t>
            </a:r>
            <a:r>
              <a:rPr lang="it-IT" sz="1800" dirty="0" err="1" smtClean="0">
                <a:sym typeface="Symbol" pitchFamily="18" charset="2"/>
              </a:rPr>
              <a:t>approach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is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less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efficient</a:t>
            </a:r>
            <a:endParaRPr lang="it-IT" sz="1800" dirty="0" smtClean="0">
              <a:sym typeface="Symbol" pitchFamily="18" charset="2"/>
            </a:endParaRPr>
          </a:p>
          <a:p>
            <a:pPr marL="0" indent="0" eaLnBrk="1" hangingPunct="1">
              <a:buNone/>
            </a:pPr>
            <a:endParaRPr lang="it-IT" sz="1800" dirty="0" smtClean="0">
              <a:sym typeface="Symbol" pitchFamily="18" charset="2"/>
            </a:endParaRPr>
          </a:p>
          <a:p>
            <a:pPr marL="0" indent="0" eaLnBrk="1" hangingPunct="1">
              <a:buNone/>
            </a:pPr>
            <a:r>
              <a:rPr lang="it-IT" sz="1800" i="1" dirty="0" smtClean="0">
                <a:sym typeface="Symbol" pitchFamily="18" charset="2"/>
              </a:rPr>
              <a:t>Future: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it-IT" sz="1800" dirty="0" err="1" smtClean="0">
                <a:sym typeface="Symbol" pitchFamily="18" charset="2"/>
              </a:rPr>
              <a:t>Photogeneration</a:t>
            </a:r>
            <a:r>
              <a:rPr lang="it-IT" sz="1800" dirty="0" smtClean="0">
                <a:sym typeface="Symbol" pitchFamily="18" charset="2"/>
              </a:rPr>
              <a:t> from </a:t>
            </a:r>
            <a:r>
              <a:rPr lang="it-IT" sz="1800" dirty="0" err="1" smtClean="0">
                <a:sym typeface="Symbol" pitchFamily="18" charset="2"/>
              </a:rPr>
              <a:t>el</a:t>
            </a:r>
            <a:r>
              <a:rPr lang="it-IT" sz="1800" dirty="0" smtClean="0">
                <a:sym typeface="Symbol" pitchFamily="18" charset="2"/>
              </a:rPr>
              <a:t>-</a:t>
            </a:r>
            <a:r>
              <a:rPr lang="it-IT" sz="1800" dirty="0" smtClean="0">
                <a:latin typeface="Symbol" pitchFamily="18" charset="2"/>
                <a:sym typeface="Symbol" pitchFamily="18" charset="2"/>
              </a:rPr>
              <a:t>g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coupling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will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allow</a:t>
            </a:r>
            <a:r>
              <a:rPr lang="it-IT" sz="1800" dirty="0" smtClean="0">
                <a:sym typeface="Symbol" pitchFamily="18" charset="2"/>
              </a:rPr>
              <a:t> to </a:t>
            </a:r>
            <a:r>
              <a:rPr lang="it-IT" sz="1800" dirty="0" err="1" smtClean="0">
                <a:sym typeface="Symbol" pitchFamily="18" charset="2"/>
              </a:rPr>
              <a:t>asses</a:t>
            </a:r>
            <a:r>
              <a:rPr lang="it-IT" sz="1800" dirty="0" smtClean="0">
                <a:sym typeface="Symbol" pitchFamily="18" charset="2"/>
              </a:rPr>
              <a:t> </a:t>
            </a:r>
            <a:r>
              <a:rPr lang="it-IT" sz="1800" dirty="0" err="1" smtClean="0">
                <a:sym typeface="Symbol" pitchFamily="18" charset="2"/>
              </a:rPr>
              <a:t>importance</a:t>
            </a:r>
            <a:r>
              <a:rPr lang="it-IT" sz="1800" dirty="0" smtClean="0">
                <a:sym typeface="Symbol" pitchFamily="18" charset="2"/>
              </a:rPr>
              <a:t> of </a:t>
            </a:r>
            <a:r>
              <a:rPr lang="it-IT" sz="1800" dirty="0" err="1" smtClean="0">
                <a:sym typeface="Symbol" pitchFamily="18" charset="2"/>
              </a:rPr>
              <a:t>leakage</a:t>
            </a:r>
            <a:r>
              <a:rPr lang="it-IT" sz="1800" dirty="0" smtClean="0">
                <a:sym typeface="Symbol" pitchFamily="18" charset="2"/>
              </a:rPr>
              <a:t> in PL </a:t>
            </a:r>
            <a:r>
              <a:rPr lang="it-IT" sz="1800" dirty="0" err="1" smtClean="0">
                <a:sym typeface="Symbol" pitchFamily="18" charset="2"/>
              </a:rPr>
              <a:t>experiment</a:t>
            </a:r>
            <a:endParaRPr lang="it-IT" sz="1800" dirty="0" smtClean="0">
              <a:sym typeface="Symbol" pitchFamily="18" charset="2"/>
            </a:endParaRPr>
          </a:p>
          <a:p>
            <a:pPr eaLnBrk="1" hangingPunct="1">
              <a:buFont typeface="Wingdings" pitchFamily="2" charset="2"/>
              <a:buChar char="Ø"/>
            </a:pPr>
            <a:endParaRPr lang="it-IT" sz="1800" dirty="0" smtClean="0">
              <a:sym typeface="Symbol" pitchFamily="18" charset="2"/>
            </a:endParaRPr>
          </a:p>
          <a:p>
            <a:pPr eaLnBrk="1" hangingPunct="1"/>
            <a:endParaRPr lang="it-IT" sz="1800" dirty="0">
              <a:sym typeface="Symbol" pitchFamily="18" charset="2"/>
            </a:endParaRPr>
          </a:p>
          <a:p>
            <a:pPr eaLnBrk="1" hangingPunct="1"/>
            <a:endParaRPr lang="it-IT" sz="1800" dirty="0" smtClean="0">
              <a:sym typeface="Symbol" pitchFamily="18" charset="2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6" y="1136231"/>
            <a:ext cx="4341928" cy="302633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9" y="3838826"/>
            <a:ext cx="4365521" cy="3042778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868248" y="2647659"/>
            <a:ext cx="185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chemeClr val="bg1"/>
                </a:solidFill>
              </a:rPr>
              <a:t>2</a:t>
            </a:r>
            <a:r>
              <a:rPr lang="en-US" sz="1800" dirty="0" smtClean="0">
                <a:solidFill>
                  <a:schemeClr val="bg1"/>
                </a:solidFill>
              </a:rPr>
              <a:t> nm QWs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1868248" y="5440365"/>
            <a:ext cx="185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4 nm QWs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16200000">
            <a:off x="-262295" y="3392785"/>
            <a:ext cx="1610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868248" y="6580405"/>
            <a:ext cx="1610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3875964" y="1514901"/>
            <a:ext cx="1063034" cy="955344"/>
          </a:xfrm>
          <a:prstGeom prst="roundRect">
            <a:avLst/>
          </a:pr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30" name="Rettangolo arrotondato 29"/>
          <p:cNvSpPr/>
          <p:nvPr/>
        </p:nvSpPr>
        <p:spPr bwMode="auto">
          <a:xfrm>
            <a:off x="3932828" y="4244450"/>
            <a:ext cx="1063034" cy="955344"/>
          </a:xfrm>
          <a:prstGeom prst="roundRect">
            <a:avLst/>
          </a:pr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itchFamily="2" charset="2"/>
              <a:buChar char="l"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868535" y="2247132"/>
            <a:ext cx="3056229" cy="3667853"/>
            <a:chOff x="5514558" y="2947377"/>
            <a:chExt cx="3056229" cy="3667853"/>
          </a:xfrm>
        </p:grpSpPr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7236" y="2947377"/>
              <a:ext cx="2143551" cy="3667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e 21"/>
            <p:cNvSpPr/>
            <p:nvPr/>
          </p:nvSpPr>
          <p:spPr bwMode="auto">
            <a:xfrm>
              <a:off x="6673755" y="5441175"/>
              <a:ext cx="409433" cy="959626"/>
            </a:xfrm>
            <a:prstGeom prst="ellips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Ovale 22"/>
            <p:cNvSpPr/>
            <p:nvPr/>
          </p:nvSpPr>
          <p:spPr bwMode="auto">
            <a:xfrm>
              <a:off x="6610065" y="3887775"/>
              <a:ext cx="409433" cy="959626"/>
            </a:xfrm>
            <a:prstGeom prst="ellips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514558" y="3793546"/>
              <a:ext cx="1336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2 nm QW</a:t>
              </a:r>
              <a:endParaRPr lang="en-US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5540557" y="5541490"/>
              <a:ext cx="1336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4</a:t>
              </a:r>
              <a:r>
                <a:rPr lang="en-US" dirty="0" smtClean="0"/>
                <a:t> nm QW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7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25" grpId="0"/>
      <p:bldP spid="19" grpId="0"/>
      <p:bldP spid="27" grpId="0"/>
      <p:bldP spid="20" grpId="0" animBg="1"/>
      <p:bldP spid="20" grpId="1" animBg="1"/>
      <p:bldP spid="30" grpId="0" animBg="1"/>
      <p:bldP spid="3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69" y="2103461"/>
            <a:ext cx="5119577" cy="395603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97039" y="-85725"/>
            <a:ext cx="7202511" cy="650875"/>
          </a:xfrm>
        </p:spPr>
        <p:txBody>
          <a:bodyPr/>
          <a:lstStyle/>
          <a:p>
            <a:r>
              <a:rPr lang="en-US" dirty="0" smtClean="0"/>
              <a:t>Difficulties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3657" y="727278"/>
            <a:ext cx="8730343" cy="3724275"/>
          </a:xfrm>
        </p:spPr>
        <p:txBody>
          <a:bodyPr/>
          <a:lstStyle/>
          <a:p>
            <a:r>
              <a:rPr lang="en-US" sz="2000" dirty="0" smtClean="0"/>
              <a:t>Difficulties: separate n/p densities near equilibrium</a:t>
            </a:r>
          </a:p>
          <a:p>
            <a:r>
              <a:rPr lang="en-US" sz="2000" dirty="0" smtClean="0"/>
              <a:t>Below knee voltage the minority carrier densities become extremely low</a:t>
            </a:r>
          </a:p>
          <a:p>
            <a:r>
              <a:rPr lang="en-US" sz="2000" dirty="0" smtClean="0"/>
              <a:t>Reproduce non-radiative </a:t>
            </a:r>
            <a:r>
              <a:rPr lang="en-US" sz="2000" dirty="0" err="1" smtClean="0"/>
              <a:t>recombinations</a:t>
            </a:r>
            <a:r>
              <a:rPr lang="en-US" sz="2000" dirty="0" smtClean="0"/>
              <a:t> in NEGF (Auger, SRH)</a:t>
            </a:r>
          </a:p>
          <a:p>
            <a:r>
              <a:rPr lang="en-US" sz="2000" dirty="0" smtClean="0"/>
              <a:t>Introduce el-</a:t>
            </a:r>
            <a:r>
              <a:rPr lang="en-US" sz="2000" dirty="0" smtClean="0">
                <a:sym typeface="Symbol"/>
              </a:rPr>
              <a:t> coupling </a:t>
            </a:r>
            <a:r>
              <a:rPr lang="en-US" sz="2000" dirty="0" smtClean="0"/>
              <a:t>in NEGF </a:t>
            </a:r>
            <a:endParaRPr lang="en-US" sz="2000" dirty="0"/>
          </a:p>
        </p:txBody>
      </p:sp>
      <p:grpSp>
        <p:nvGrpSpPr>
          <p:cNvPr id="5" name="Gruppo 4"/>
          <p:cNvGrpSpPr/>
          <p:nvPr/>
        </p:nvGrpSpPr>
        <p:grpSpPr>
          <a:xfrm>
            <a:off x="-34975" y="2508270"/>
            <a:ext cx="4526408" cy="3317723"/>
            <a:chOff x="494097" y="1880681"/>
            <a:chExt cx="4526408" cy="3317723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754" y="1880681"/>
              <a:ext cx="4493751" cy="3132154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 rot="16200000">
              <a:off x="-141844" y="2982423"/>
              <a:ext cx="16104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Energy</a:t>
              </a:r>
              <a:endParaRPr lang="en-US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813486" y="4859850"/>
              <a:ext cx="16104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Position (nm)</a:t>
              </a:r>
              <a:endParaRPr lang="en-US" dirty="0"/>
            </a:p>
          </p:txBody>
        </p:sp>
      </p:grpSp>
      <p:sp>
        <p:nvSpPr>
          <p:cNvPr id="12" name="CasellaDiTesto 11"/>
          <p:cNvSpPr txBox="1"/>
          <p:nvPr/>
        </p:nvSpPr>
        <p:spPr>
          <a:xfrm rot="16200000">
            <a:off x="3308424" y="3982803"/>
            <a:ext cx="1932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Log(occupation)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96032" y="5882646"/>
            <a:ext cx="2905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Þ"/>
            </a:pPr>
            <a:r>
              <a:rPr lang="en-US" dirty="0" smtClean="0"/>
              <a:t> </a:t>
            </a:r>
            <a:r>
              <a:rPr lang="en-US" sz="1800" i="1" dirty="0" smtClean="0"/>
              <a:t>work in progress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5670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non-radiative losses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0115" y="682192"/>
            <a:ext cx="7693025" cy="3724275"/>
          </a:xfrm>
        </p:spPr>
        <p:txBody>
          <a:bodyPr/>
          <a:lstStyle/>
          <a:p>
            <a:r>
              <a:rPr lang="en-US" dirty="0" smtClean="0"/>
              <a:t>Forward current at low injection, for different devices (different QW thickness, different In content)</a:t>
            </a:r>
            <a:endParaRPr lang="en-US" dirty="0"/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7" y="1589278"/>
            <a:ext cx="4080133" cy="3321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56" y="1037774"/>
            <a:ext cx="3420693" cy="2525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88" y="3503178"/>
            <a:ext cx="4024313" cy="292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55093" y="5273748"/>
            <a:ext cx="425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i="1" dirty="0" smtClean="0"/>
              <a:t>Correlation between fitting parameters and independent mechanical data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45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1"/>
          <p:cNvSpPr>
            <a:spLocks noChangeShapeType="1"/>
          </p:cNvSpPr>
          <p:nvPr/>
        </p:nvSpPr>
        <p:spPr bwMode="auto">
          <a:xfrm flipV="1">
            <a:off x="928688" y="5865813"/>
            <a:ext cx="4686300" cy="15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" name="Line 9"/>
          <p:cNvSpPr>
            <a:spLocks noChangeShapeType="1"/>
          </p:cNvSpPr>
          <p:nvPr/>
        </p:nvSpPr>
        <p:spPr bwMode="auto">
          <a:xfrm>
            <a:off x="1455738" y="5865813"/>
            <a:ext cx="3175" cy="7937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1089025" y="2116138"/>
            <a:ext cx="3175" cy="41322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1824038" y="5884863"/>
            <a:ext cx="0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2190750" y="5884863"/>
            <a:ext cx="3175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>
            <a:off x="4025900" y="5884863"/>
            <a:ext cx="0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3290888" y="5884863"/>
            <a:ext cx="0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H="1">
            <a:off x="3659188" y="5884863"/>
            <a:ext cx="0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H="1">
            <a:off x="2554288" y="5884863"/>
            <a:ext cx="3175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2924175" y="5884863"/>
            <a:ext cx="0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flipH="1">
            <a:off x="4373563" y="5884863"/>
            <a:ext cx="3175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558925" y="5859463"/>
            <a:ext cx="823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it-IT" sz="1200" b="1">
                <a:solidFill>
                  <a:schemeClr val="tx1"/>
                </a:solidFill>
              </a:rPr>
              <a:t>nm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021013" y="5843588"/>
            <a:ext cx="903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it-IT" sz="1200" b="1">
                <a:solidFill>
                  <a:schemeClr val="tx1"/>
                </a:solidFill>
                <a:sym typeface="Symbol" pitchFamily="18" charset="2"/>
              </a:rPr>
              <a:t>m</a:t>
            </a:r>
            <a:endParaRPr lang="de-DE" altLang="it-IT" sz="1200" b="1">
              <a:solidFill>
                <a:schemeClr val="tx1"/>
              </a:solidFill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456113" y="5843588"/>
            <a:ext cx="793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it-IT" sz="1200" b="1">
                <a:solidFill>
                  <a:schemeClr val="tx1"/>
                </a:solidFill>
              </a:rPr>
              <a:t>mm</a:t>
            </a:r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 flipH="1">
            <a:off x="5094288" y="5881688"/>
            <a:ext cx="3175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H="1">
            <a:off x="4729163" y="5881688"/>
            <a:ext cx="0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H="1">
            <a:off x="5445125" y="5881688"/>
            <a:ext cx="1588" cy="603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auto">
          <a:xfrm>
            <a:off x="2387600" y="4240213"/>
            <a:ext cx="1328738" cy="48260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12700">
            <a:solidFill>
              <a:srgbClr val="00008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DE" sz="1050" dirty="0">
                <a:solidFill>
                  <a:schemeClr val="tx1"/>
                </a:solidFill>
                <a:latin typeface="Arial" charset="0"/>
              </a:rPr>
              <a:t>Quantum</a:t>
            </a:r>
            <a:r>
              <a:rPr lang="de-DE" sz="9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sz="1000" dirty="0">
                <a:solidFill>
                  <a:schemeClr val="tx1"/>
                </a:solidFill>
                <a:latin typeface="Arial" charset="0"/>
              </a:rPr>
              <a:t>Devices</a:t>
            </a:r>
            <a:endParaRPr lang="de-DE" sz="9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" name="AutoShape 30"/>
          <p:cNvSpPr>
            <a:spLocks noChangeArrowheads="1"/>
          </p:cNvSpPr>
          <p:nvPr/>
        </p:nvSpPr>
        <p:spPr bwMode="auto">
          <a:xfrm>
            <a:off x="1787525" y="4754563"/>
            <a:ext cx="1471613" cy="4841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DE" sz="1200">
                <a:solidFill>
                  <a:schemeClr val="tx1"/>
                </a:solidFill>
                <a:latin typeface="Arial" charset="0"/>
              </a:rPr>
              <a:t>Atomistic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DE" sz="1200">
                <a:solidFill>
                  <a:schemeClr val="tx1"/>
                </a:solidFill>
                <a:latin typeface="Arial" charset="0"/>
              </a:rPr>
              <a:t>Semi-Empirical</a:t>
            </a:r>
          </a:p>
        </p:txBody>
      </p:sp>
      <p:sp>
        <p:nvSpPr>
          <p:cNvPr id="22" name="AutoShape 31"/>
          <p:cNvSpPr>
            <a:spLocks noChangeArrowheads="1"/>
          </p:cNvSpPr>
          <p:nvPr/>
        </p:nvSpPr>
        <p:spPr bwMode="auto">
          <a:xfrm>
            <a:off x="1355725" y="5281613"/>
            <a:ext cx="1470025" cy="4826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rgbClr val="00008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DE" sz="1000">
                <a:solidFill>
                  <a:schemeClr val="tx1"/>
                </a:solidFill>
                <a:latin typeface="Arial" charset="0"/>
              </a:rPr>
              <a:t>Atomistic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DE" sz="1000">
                <a:solidFill>
                  <a:schemeClr val="tx1"/>
                </a:solidFill>
                <a:latin typeface="Arial" charset="0"/>
              </a:rPr>
              <a:t>Ab-initio</a:t>
            </a:r>
          </a:p>
        </p:txBody>
      </p: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560388" y="3084513"/>
            <a:ext cx="822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it-IT" sz="1400" b="1">
                <a:solidFill>
                  <a:schemeClr val="tx1"/>
                </a:solidFill>
              </a:rPr>
              <a:t>ms</a:t>
            </a:r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579438" y="3862388"/>
            <a:ext cx="896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it-IT" sz="1400">
                <a:solidFill>
                  <a:schemeClr val="tx1"/>
                </a:solidFill>
                <a:sym typeface="Symbol" pitchFamily="18" charset="2"/>
              </a:rPr>
              <a:t></a:t>
            </a:r>
            <a:r>
              <a:rPr lang="de-DE" altLang="it-IT" sz="1400" b="1">
                <a:solidFill>
                  <a:schemeClr val="tx1"/>
                </a:solidFill>
                <a:sym typeface="Symbol" pitchFamily="18" charset="2"/>
              </a:rPr>
              <a:t>s</a:t>
            </a:r>
            <a:endParaRPr lang="de-DE" altLang="it-IT" sz="1400" b="1">
              <a:solidFill>
                <a:schemeClr val="tx1"/>
              </a:solidFill>
            </a:endParaRP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606425" y="5334000"/>
            <a:ext cx="796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it-IT" sz="1400" b="1">
                <a:solidFill>
                  <a:schemeClr val="tx1"/>
                </a:solidFill>
              </a:rPr>
              <a:t>ps</a:t>
            </a:r>
          </a:p>
        </p:txBody>
      </p:sp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579438" y="4632325"/>
            <a:ext cx="803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it-IT" sz="1400" b="1">
                <a:solidFill>
                  <a:schemeClr val="tx1"/>
                </a:solidFill>
              </a:rPr>
              <a:t>ns</a:t>
            </a: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 rot="16200000">
            <a:off x="277813" y="2292350"/>
            <a:ext cx="1066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it-IT" sz="1200" b="1">
                <a:solidFill>
                  <a:schemeClr val="tx1"/>
                </a:solidFill>
              </a:rPr>
              <a:t>Tiume  scale</a:t>
            </a:r>
          </a:p>
        </p:txBody>
      </p:sp>
      <p:sp>
        <p:nvSpPr>
          <p:cNvPr id="28" name="AutoShape 42"/>
          <p:cNvSpPr>
            <a:spLocks noChangeArrowheads="1"/>
          </p:cNvSpPr>
          <p:nvPr/>
        </p:nvSpPr>
        <p:spPr bwMode="auto">
          <a:xfrm rot="16200000">
            <a:off x="246857" y="4129881"/>
            <a:ext cx="2570162" cy="854075"/>
          </a:xfrm>
          <a:prstGeom prst="flowChartPunchedTap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it-IT" altLang="it-IT" u="sng"/>
          </a:p>
        </p:txBody>
      </p:sp>
      <p:sp>
        <p:nvSpPr>
          <p:cNvPr id="29" name="AutoShape 45"/>
          <p:cNvSpPr>
            <a:spLocks noChangeArrowheads="1"/>
          </p:cNvSpPr>
          <p:nvPr/>
        </p:nvSpPr>
        <p:spPr bwMode="auto">
          <a:xfrm>
            <a:off x="1862138" y="4964113"/>
            <a:ext cx="2170112" cy="890587"/>
          </a:xfrm>
          <a:prstGeom prst="flowChartPunchedTap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1371600" y="1919288"/>
            <a:ext cx="77724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it-IT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Coupling</a:t>
            </a:r>
            <a:r>
              <a:rPr lang="it-IT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it-IT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atoms</a:t>
            </a:r>
            <a:r>
              <a:rPr lang="it-IT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it-IT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with</a:t>
            </a:r>
            <a:r>
              <a:rPr lang="it-IT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finite </a:t>
            </a:r>
            <a:r>
              <a:rPr lang="it-IT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elements</a:t>
            </a:r>
            <a:endParaRPr lang="it-IT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1" name="AutoShape 39"/>
          <p:cNvSpPr>
            <a:spLocks noChangeArrowheads="1"/>
          </p:cNvSpPr>
          <p:nvPr/>
        </p:nvSpPr>
        <p:spPr bwMode="auto">
          <a:xfrm>
            <a:off x="3087688" y="3668713"/>
            <a:ext cx="1579562" cy="52387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DE" sz="1050" dirty="0" err="1">
                <a:solidFill>
                  <a:schemeClr val="tx1"/>
                </a:solidFill>
                <a:latin typeface="Arial" charset="0"/>
              </a:rPr>
              <a:t>Classical</a:t>
            </a:r>
            <a:r>
              <a:rPr lang="de-DE" sz="105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sz="1050" dirty="0" err="1">
                <a:solidFill>
                  <a:schemeClr val="tx1"/>
                </a:solidFill>
                <a:latin typeface="Arial" charset="0"/>
              </a:rPr>
              <a:t>transport</a:t>
            </a:r>
            <a:endParaRPr lang="de-DE" sz="1050" dirty="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de-DE" sz="1050" dirty="0">
                <a:solidFill>
                  <a:schemeClr val="tx1"/>
                </a:solidFill>
                <a:latin typeface="Arial" charset="0"/>
              </a:rPr>
              <a:t>Finite Elements</a:t>
            </a: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rot="10972546">
            <a:off x="2192338" y="2916238"/>
            <a:ext cx="2570162" cy="855662"/>
          </a:xfrm>
          <a:prstGeom prst="flowChartPunchedTap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endParaRPr lang="it-IT" altLang="it-IT" u="sng"/>
          </a:p>
        </p:txBody>
      </p:sp>
    </p:spTree>
    <p:extLst>
      <p:ext uri="{BB962C8B-B14F-4D97-AF65-F5344CB8AC3E}">
        <p14:creationId xmlns:p14="http://schemas.microsoft.com/office/powerpoint/2010/main" val="19295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mtClean="0"/>
              <a:t>Atomistic structure generation</a:t>
            </a:r>
          </a:p>
        </p:txBody>
      </p:sp>
      <p:sp>
        <p:nvSpPr>
          <p:cNvPr id="22531" name="Segnaposto contenuto 2"/>
          <p:cNvSpPr>
            <a:spLocks noGrp="1"/>
          </p:cNvSpPr>
          <p:nvPr>
            <p:ph idx="1"/>
          </p:nvPr>
        </p:nvSpPr>
        <p:spPr>
          <a:xfrm>
            <a:off x="900113" y="819150"/>
            <a:ext cx="7693025" cy="7953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sz="2000" dirty="0" smtClean="0"/>
              <a:t>We can assure a consistent atomistic structure using a top down approach:</a:t>
            </a:r>
          </a:p>
          <a:p>
            <a:pPr eaLnBrk="1" hangingPunct="1"/>
            <a:endParaRPr lang="en-US" altLang="it-IT" sz="2000" dirty="0" smtClean="0"/>
          </a:p>
        </p:txBody>
      </p:sp>
      <p:sp>
        <p:nvSpPr>
          <p:cNvPr id="19" name="Segnaposto contenuto 2"/>
          <p:cNvSpPr txBox="1">
            <a:spLocks/>
          </p:cNvSpPr>
          <p:nvPr/>
        </p:nvSpPr>
        <p:spPr bwMode="auto">
          <a:xfrm>
            <a:off x="5932488" y="1612900"/>
            <a:ext cx="29083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1600" dirty="0" smtClean="0"/>
              <a:t>1. Identify relevant volume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/>
          </a:p>
        </p:txBody>
      </p:sp>
      <p:sp>
        <p:nvSpPr>
          <p:cNvPr id="26" name="Segnaposto contenuto 2"/>
          <p:cNvSpPr txBox="1">
            <a:spLocks/>
          </p:cNvSpPr>
          <p:nvPr/>
        </p:nvSpPr>
        <p:spPr bwMode="auto">
          <a:xfrm>
            <a:off x="5937250" y="2052638"/>
            <a:ext cx="29083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1600" dirty="0" smtClean="0"/>
              <a:t>2. Shift origin slightly inside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/>
          </a:p>
        </p:txBody>
      </p:sp>
      <p:sp>
        <p:nvSpPr>
          <p:cNvPr id="79" name="Segnaposto contenuto 2"/>
          <p:cNvSpPr txBox="1">
            <a:spLocks/>
          </p:cNvSpPr>
          <p:nvPr/>
        </p:nvSpPr>
        <p:spPr bwMode="auto">
          <a:xfrm>
            <a:off x="5937250" y="2481263"/>
            <a:ext cx="29083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225425" indent="-225425" eaLnBrk="1" hangingPunct="1">
              <a:buFont typeface="Arial" pitchFamily="34" charset="0"/>
              <a:buNone/>
              <a:defRPr/>
            </a:pPr>
            <a:r>
              <a:rPr lang="en-US" sz="1600" dirty="0"/>
              <a:t>3</a:t>
            </a:r>
            <a:r>
              <a:rPr lang="en-US" sz="1600" dirty="0" smtClean="0"/>
              <a:t>. Fill up with atoms using the crystal basis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/>
          </a:p>
        </p:txBody>
      </p:sp>
      <p:sp>
        <p:nvSpPr>
          <p:cNvPr id="80" name="Segnaposto contenuto 2"/>
          <p:cNvSpPr txBox="1">
            <a:spLocks/>
          </p:cNvSpPr>
          <p:nvPr/>
        </p:nvSpPr>
        <p:spPr bwMode="auto">
          <a:xfrm>
            <a:off x="5937250" y="3086100"/>
            <a:ext cx="29083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>
                <a:solidFill>
                  <a:srgbClr val="000000"/>
                </a:solidFill>
                <a:latin typeface="+mn-lt"/>
              </a:defRPr>
            </a:lvl9pPr>
          </a:lstStyle>
          <a:p>
            <a:pPr marL="225425" indent="-225425" eaLnBrk="1" hangingPunct="1">
              <a:buFont typeface="Arial" pitchFamily="34" charset="0"/>
              <a:buNone/>
              <a:defRPr/>
            </a:pPr>
            <a:r>
              <a:rPr lang="en-US" sz="1600" dirty="0" smtClean="0"/>
              <a:t>4. Cut atoms outside of the structure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 smtClean="0"/>
          </a:p>
        </p:txBody>
      </p:sp>
      <p:sp>
        <p:nvSpPr>
          <p:cNvPr id="25628" name="CasellaDiTesto 2"/>
          <p:cNvSpPr txBox="1">
            <a:spLocks noChangeArrowheads="1"/>
          </p:cNvSpPr>
          <p:nvPr/>
        </p:nvSpPr>
        <p:spPr bwMode="auto">
          <a:xfrm>
            <a:off x="5984875" y="4176713"/>
            <a:ext cx="3005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i="1"/>
              <a:t>It is important that all atoms are lying </a:t>
            </a:r>
            <a:r>
              <a:rPr lang="en-US" altLang="it-IT" b="1"/>
              <a:t>inside</a:t>
            </a:r>
            <a:r>
              <a:rPr lang="en-US" altLang="it-IT" i="1"/>
              <a:t> the simulation domain</a:t>
            </a:r>
          </a:p>
        </p:txBody>
      </p:sp>
      <p:grpSp>
        <p:nvGrpSpPr>
          <p:cNvPr id="82" name="Gruppo 81"/>
          <p:cNvGrpSpPr>
            <a:grpSpLocks/>
          </p:cNvGrpSpPr>
          <p:nvPr/>
        </p:nvGrpSpPr>
        <p:grpSpPr bwMode="auto">
          <a:xfrm>
            <a:off x="3089275" y="4205288"/>
            <a:ext cx="222250" cy="280987"/>
            <a:chOff x="6528460" y="5459208"/>
            <a:chExt cx="390860" cy="573954"/>
          </a:xfrm>
        </p:grpSpPr>
        <p:sp>
          <p:nvSpPr>
            <p:cNvPr id="83" name="Ovale 82"/>
            <p:cNvSpPr/>
            <p:nvPr/>
          </p:nvSpPr>
          <p:spPr>
            <a:xfrm>
              <a:off x="6528460" y="5757535"/>
              <a:ext cx="237309" cy="2756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86" name="Ovale 85"/>
            <p:cNvSpPr/>
            <p:nvPr/>
          </p:nvSpPr>
          <p:spPr>
            <a:xfrm>
              <a:off x="6682013" y="5459208"/>
              <a:ext cx="237307" cy="275627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22538" name="Gruppo 10"/>
          <p:cNvGrpSpPr>
            <a:grpSpLocks/>
          </p:cNvGrpSpPr>
          <p:nvPr/>
        </p:nvGrpSpPr>
        <p:grpSpPr bwMode="auto">
          <a:xfrm>
            <a:off x="1614488" y="2844800"/>
            <a:ext cx="2609850" cy="1955800"/>
            <a:chOff x="1163782" y="2042556"/>
            <a:chExt cx="4595750" cy="4001984"/>
          </a:xfrm>
        </p:grpSpPr>
        <p:sp>
          <p:nvSpPr>
            <p:cNvPr id="88" name="Cubo 87"/>
            <p:cNvSpPr/>
            <p:nvPr/>
          </p:nvSpPr>
          <p:spPr>
            <a:xfrm>
              <a:off x="1163782" y="2042556"/>
              <a:ext cx="4595750" cy="4001984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cxnSp>
          <p:nvCxnSpPr>
            <p:cNvPr id="89" name="Connettore 1 88"/>
            <p:cNvCxnSpPr/>
            <p:nvPr/>
          </p:nvCxnSpPr>
          <p:spPr>
            <a:xfrm flipV="1">
              <a:off x="1163782" y="5047293"/>
              <a:ext cx="997981" cy="99724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/>
          </p:nvCxnSpPr>
          <p:spPr>
            <a:xfrm flipV="1">
              <a:off x="2161763" y="2042556"/>
              <a:ext cx="0" cy="300473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/>
          </p:nvCxnSpPr>
          <p:spPr>
            <a:xfrm flipV="1">
              <a:off x="2161763" y="5047293"/>
              <a:ext cx="3597769" cy="97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539" name="Gruppo 19"/>
          <p:cNvGrpSpPr>
            <a:grpSpLocks/>
          </p:cNvGrpSpPr>
          <p:nvPr/>
        </p:nvGrpSpPr>
        <p:grpSpPr bwMode="auto">
          <a:xfrm>
            <a:off x="2074863" y="3652838"/>
            <a:ext cx="1392237" cy="903287"/>
            <a:chOff x="1163782" y="2042556"/>
            <a:chExt cx="4595750" cy="4001984"/>
          </a:xfrm>
        </p:grpSpPr>
        <p:sp>
          <p:nvSpPr>
            <p:cNvPr id="93" name="Cubo 92"/>
            <p:cNvSpPr/>
            <p:nvPr/>
          </p:nvSpPr>
          <p:spPr>
            <a:xfrm>
              <a:off x="1163782" y="2042556"/>
              <a:ext cx="4595750" cy="4001984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cxnSp>
          <p:nvCxnSpPr>
            <p:cNvPr id="94" name="Connettore 1 93"/>
            <p:cNvCxnSpPr/>
            <p:nvPr/>
          </p:nvCxnSpPr>
          <p:spPr>
            <a:xfrm flipV="1">
              <a:off x="1163782" y="5045802"/>
              <a:ext cx="995659" cy="99873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/>
          </p:nvCxnSpPr>
          <p:spPr>
            <a:xfrm flipV="1">
              <a:off x="2159441" y="2042556"/>
              <a:ext cx="0" cy="300324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/>
          </p:nvCxnSpPr>
          <p:spPr>
            <a:xfrm flipV="1">
              <a:off x="2159441" y="5045802"/>
              <a:ext cx="3600091" cy="1406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7" name="Connettore 2 96"/>
          <p:cNvCxnSpPr/>
          <p:nvPr/>
        </p:nvCxnSpPr>
        <p:spPr>
          <a:xfrm flipV="1">
            <a:off x="2097088" y="4443413"/>
            <a:ext cx="168275" cy="1095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7"/>
          <p:cNvSpPr txBox="1">
            <a:spLocks noChangeArrowheads="1"/>
          </p:cNvSpPr>
          <p:nvPr/>
        </p:nvSpPr>
        <p:spPr bwMode="auto">
          <a:xfrm>
            <a:off x="2200275" y="4411663"/>
            <a:ext cx="423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altLang="it-IT">
                <a:solidFill>
                  <a:srgbClr val="FF0000"/>
                </a:solidFill>
              </a:rPr>
              <a:t>r</a:t>
            </a:r>
          </a:p>
        </p:txBody>
      </p:sp>
      <p:grpSp>
        <p:nvGrpSpPr>
          <p:cNvPr id="99" name="Gruppo 98"/>
          <p:cNvGrpSpPr>
            <a:grpSpLocks/>
          </p:cNvGrpSpPr>
          <p:nvPr/>
        </p:nvGrpSpPr>
        <p:grpSpPr bwMode="auto">
          <a:xfrm>
            <a:off x="2265363" y="4176713"/>
            <a:ext cx="222250" cy="280987"/>
            <a:chOff x="6528460" y="5459208"/>
            <a:chExt cx="390860" cy="573954"/>
          </a:xfrm>
        </p:grpSpPr>
        <p:sp>
          <p:nvSpPr>
            <p:cNvPr id="100" name="Ovale 99"/>
            <p:cNvSpPr/>
            <p:nvPr/>
          </p:nvSpPr>
          <p:spPr>
            <a:xfrm>
              <a:off x="6528460" y="5757535"/>
              <a:ext cx="237307" cy="2756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01" name="Ovale 100"/>
            <p:cNvSpPr/>
            <p:nvPr/>
          </p:nvSpPr>
          <p:spPr>
            <a:xfrm>
              <a:off x="6682011" y="5459208"/>
              <a:ext cx="237309" cy="275627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02" name="Gruppo 101"/>
          <p:cNvGrpSpPr>
            <a:grpSpLocks/>
          </p:cNvGrpSpPr>
          <p:nvPr/>
        </p:nvGrpSpPr>
        <p:grpSpPr bwMode="auto">
          <a:xfrm>
            <a:off x="2449513" y="4192588"/>
            <a:ext cx="223837" cy="280987"/>
            <a:chOff x="6528460" y="5459208"/>
            <a:chExt cx="390860" cy="573954"/>
          </a:xfrm>
        </p:grpSpPr>
        <p:sp>
          <p:nvSpPr>
            <p:cNvPr id="103" name="Ovale 102"/>
            <p:cNvSpPr/>
            <p:nvPr/>
          </p:nvSpPr>
          <p:spPr>
            <a:xfrm>
              <a:off x="6528460" y="5757535"/>
              <a:ext cx="238397" cy="2756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04" name="Ovale 103"/>
            <p:cNvSpPr/>
            <p:nvPr/>
          </p:nvSpPr>
          <p:spPr>
            <a:xfrm>
              <a:off x="6680923" y="5459208"/>
              <a:ext cx="238397" cy="275627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05" name="Gruppo 104"/>
          <p:cNvGrpSpPr>
            <a:grpSpLocks/>
          </p:cNvGrpSpPr>
          <p:nvPr/>
        </p:nvGrpSpPr>
        <p:grpSpPr bwMode="auto">
          <a:xfrm>
            <a:off x="2652713" y="4197350"/>
            <a:ext cx="222250" cy="280988"/>
            <a:chOff x="6528460" y="5459208"/>
            <a:chExt cx="390860" cy="573954"/>
          </a:xfrm>
        </p:grpSpPr>
        <p:sp>
          <p:nvSpPr>
            <p:cNvPr id="106" name="Ovale 105"/>
            <p:cNvSpPr/>
            <p:nvPr/>
          </p:nvSpPr>
          <p:spPr>
            <a:xfrm>
              <a:off x="6528460" y="5757534"/>
              <a:ext cx="237307" cy="27562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07" name="Ovale 106"/>
            <p:cNvSpPr/>
            <p:nvPr/>
          </p:nvSpPr>
          <p:spPr>
            <a:xfrm>
              <a:off x="6682011" y="5459208"/>
              <a:ext cx="237309" cy="275628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08" name="Gruppo 107"/>
          <p:cNvGrpSpPr>
            <a:grpSpLocks/>
          </p:cNvGrpSpPr>
          <p:nvPr/>
        </p:nvGrpSpPr>
        <p:grpSpPr bwMode="auto">
          <a:xfrm>
            <a:off x="2874963" y="4203700"/>
            <a:ext cx="222250" cy="280988"/>
            <a:chOff x="6528460" y="5459208"/>
            <a:chExt cx="390860" cy="573954"/>
          </a:xfrm>
        </p:grpSpPr>
        <p:sp>
          <p:nvSpPr>
            <p:cNvPr id="109" name="Ovale 108"/>
            <p:cNvSpPr/>
            <p:nvPr/>
          </p:nvSpPr>
          <p:spPr>
            <a:xfrm>
              <a:off x="6528460" y="5757534"/>
              <a:ext cx="237307" cy="27562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10" name="Ovale 109"/>
            <p:cNvSpPr/>
            <p:nvPr/>
          </p:nvSpPr>
          <p:spPr>
            <a:xfrm>
              <a:off x="6682011" y="5459208"/>
              <a:ext cx="237309" cy="275628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11" name="Gruppo 110"/>
          <p:cNvGrpSpPr>
            <a:grpSpLocks/>
          </p:cNvGrpSpPr>
          <p:nvPr/>
        </p:nvGrpSpPr>
        <p:grpSpPr bwMode="auto">
          <a:xfrm>
            <a:off x="3113088" y="3884613"/>
            <a:ext cx="222250" cy="280987"/>
            <a:chOff x="6528460" y="5459208"/>
            <a:chExt cx="390860" cy="573954"/>
          </a:xfrm>
        </p:grpSpPr>
        <p:sp>
          <p:nvSpPr>
            <p:cNvPr id="112" name="Ovale 111"/>
            <p:cNvSpPr/>
            <p:nvPr/>
          </p:nvSpPr>
          <p:spPr>
            <a:xfrm>
              <a:off x="6528460" y="5757535"/>
              <a:ext cx="237307" cy="2756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13" name="Ovale 112"/>
            <p:cNvSpPr/>
            <p:nvPr/>
          </p:nvSpPr>
          <p:spPr>
            <a:xfrm>
              <a:off x="6682011" y="5459208"/>
              <a:ext cx="237309" cy="275627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14" name="Gruppo 113"/>
          <p:cNvGrpSpPr>
            <a:grpSpLocks/>
          </p:cNvGrpSpPr>
          <p:nvPr/>
        </p:nvGrpSpPr>
        <p:grpSpPr bwMode="auto">
          <a:xfrm>
            <a:off x="2289175" y="3857625"/>
            <a:ext cx="222250" cy="280988"/>
            <a:chOff x="6528460" y="5459208"/>
            <a:chExt cx="390860" cy="573954"/>
          </a:xfrm>
        </p:grpSpPr>
        <p:sp>
          <p:nvSpPr>
            <p:cNvPr id="115" name="Ovale 114"/>
            <p:cNvSpPr/>
            <p:nvPr/>
          </p:nvSpPr>
          <p:spPr>
            <a:xfrm>
              <a:off x="6528460" y="5757534"/>
              <a:ext cx="237309" cy="27562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16" name="Ovale 115"/>
            <p:cNvSpPr/>
            <p:nvPr/>
          </p:nvSpPr>
          <p:spPr>
            <a:xfrm>
              <a:off x="6682013" y="5459208"/>
              <a:ext cx="237307" cy="275628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17" name="Gruppo 116"/>
          <p:cNvGrpSpPr>
            <a:grpSpLocks/>
          </p:cNvGrpSpPr>
          <p:nvPr/>
        </p:nvGrpSpPr>
        <p:grpSpPr bwMode="auto">
          <a:xfrm>
            <a:off x="2474913" y="3873500"/>
            <a:ext cx="220662" cy="280988"/>
            <a:chOff x="6528460" y="5459208"/>
            <a:chExt cx="390860" cy="573954"/>
          </a:xfrm>
        </p:grpSpPr>
        <p:sp>
          <p:nvSpPr>
            <p:cNvPr id="118" name="Ovale 117"/>
            <p:cNvSpPr/>
            <p:nvPr/>
          </p:nvSpPr>
          <p:spPr>
            <a:xfrm>
              <a:off x="6528460" y="5757534"/>
              <a:ext cx="236204" cy="27562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19" name="Ovale 118"/>
            <p:cNvSpPr/>
            <p:nvPr/>
          </p:nvSpPr>
          <p:spPr>
            <a:xfrm>
              <a:off x="6683116" y="5459208"/>
              <a:ext cx="236204" cy="275628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20" name="Gruppo 119"/>
          <p:cNvGrpSpPr>
            <a:grpSpLocks/>
          </p:cNvGrpSpPr>
          <p:nvPr/>
        </p:nvGrpSpPr>
        <p:grpSpPr bwMode="auto">
          <a:xfrm>
            <a:off x="2676525" y="3878263"/>
            <a:ext cx="222250" cy="279400"/>
            <a:chOff x="6528460" y="5459208"/>
            <a:chExt cx="390860" cy="573954"/>
          </a:xfrm>
        </p:grpSpPr>
        <p:sp>
          <p:nvSpPr>
            <p:cNvPr id="121" name="Ovale 120"/>
            <p:cNvSpPr/>
            <p:nvPr/>
          </p:nvSpPr>
          <p:spPr>
            <a:xfrm>
              <a:off x="6528460" y="5759229"/>
              <a:ext cx="237309" cy="27393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22" name="Ovale 121"/>
            <p:cNvSpPr/>
            <p:nvPr/>
          </p:nvSpPr>
          <p:spPr>
            <a:xfrm>
              <a:off x="6682013" y="5459208"/>
              <a:ext cx="237307" cy="273933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23" name="Gruppo 122"/>
          <p:cNvGrpSpPr>
            <a:grpSpLocks/>
          </p:cNvGrpSpPr>
          <p:nvPr/>
        </p:nvGrpSpPr>
        <p:grpSpPr bwMode="auto">
          <a:xfrm>
            <a:off x="2898775" y="3883025"/>
            <a:ext cx="222250" cy="280988"/>
            <a:chOff x="6528460" y="5459208"/>
            <a:chExt cx="390860" cy="573954"/>
          </a:xfrm>
        </p:grpSpPr>
        <p:sp>
          <p:nvSpPr>
            <p:cNvPr id="124" name="Ovale 123"/>
            <p:cNvSpPr/>
            <p:nvPr/>
          </p:nvSpPr>
          <p:spPr>
            <a:xfrm>
              <a:off x="6528460" y="5757534"/>
              <a:ext cx="237309" cy="27562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25" name="Ovale 124"/>
            <p:cNvSpPr/>
            <p:nvPr/>
          </p:nvSpPr>
          <p:spPr>
            <a:xfrm>
              <a:off x="6682013" y="5459208"/>
              <a:ext cx="237307" cy="275628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26" name="Gruppo 125"/>
          <p:cNvGrpSpPr>
            <a:grpSpLocks/>
          </p:cNvGrpSpPr>
          <p:nvPr/>
        </p:nvGrpSpPr>
        <p:grpSpPr bwMode="auto">
          <a:xfrm>
            <a:off x="3155950" y="3606800"/>
            <a:ext cx="222250" cy="279400"/>
            <a:chOff x="6528460" y="5459208"/>
            <a:chExt cx="390860" cy="573954"/>
          </a:xfrm>
        </p:grpSpPr>
        <p:sp>
          <p:nvSpPr>
            <p:cNvPr id="127" name="Ovale 126"/>
            <p:cNvSpPr/>
            <p:nvPr/>
          </p:nvSpPr>
          <p:spPr>
            <a:xfrm>
              <a:off x="6528460" y="5759229"/>
              <a:ext cx="237309" cy="27393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28" name="Ovale 127"/>
            <p:cNvSpPr/>
            <p:nvPr/>
          </p:nvSpPr>
          <p:spPr>
            <a:xfrm>
              <a:off x="6682013" y="5459208"/>
              <a:ext cx="237307" cy="273933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29" name="Gruppo 128"/>
          <p:cNvGrpSpPr>
            <a:grpSpLocks/>
          </p:cNvGrpSpPr>
          <p:nvPr/>
        </p:nvGrpSpPr>
        <p:grpSpPr bwMode="auto">
          <a:xfrm>
            <a:off x="2330450" y="3578225"/>
            <a:ext cx="223838" cy="280988"/>
            <a:chOff x="6528460" y="5459208"/>
            <a:chExt cx="390860" cy="573954"/>
          </a:xfrm>
        </p:grpSpPr>
        <p:sp>
          <p:nvSpPr>
            <p:cNvPr id="130" name="Ovale 129"/>
            <p:cNvSpPr/>
            <p:nvPr/>
          </p:nvSpPr>
          <p:spPr>
            <a:xfrm>
              <a:off x="6528460" y="5757534"/>
              <a:ext cx="238396" cy="27562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31" name="Ovale 130"/>
            <p:cNvSpPr/>
            <p:nvPr/>
          </p:nvSpPr>
          <p:spPr>
            <a:xfrm>
              <a:off x="6680924" y="5459208"/>
              <a:ext cx="238396" cy="275628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32" name="Gruppo 131"/>
          <p:cNvGrpSpPr>
            <a:grpSpLocks/>
          </p:cNvGrpSpPr>
          <p:nvPr/>
        </p:nvGrpSpPr>
        <p:grpSpPr bwMode="auto">
          <a:xfrm>
            <a:off x="2516188" y="3594100"/>
            <a:ext cx="222250" cy="280988"/>
            <a:chOff x="6528460" y="5459208"/>
            <a:chExt cx="390860" cy="573954"/>
          </a:xfrm>
        </p:grpSpPr>
        <p:sp>
          <p:nvSpPr>
            <p:cNvPr id="133" name="Ovale 132"/>
            <p:cNvSpPr/>
            <p:nvPr/>
          </p:nvSpPr>
          <p:spPr>
            <a:xfrm>
              <a:off x="6528460" y="5757534"/>
              <a:ext cx="237307" cy="27562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34" name="Ovale 133"/>
            <p:cNvSpPr/>
            <p:nvPr/>
          </p:nvSpPr>
          <p:spPr>
            <a:xfrm>
              <a:off x="6682011" y="5459208"/>
              <a:ext cx="237309" cy="275628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35" name="Gruppo 134"/>
          <p:cNvGrpSpPr>
            <a:grpSpLocks/>
          </p:cNvGrpSpPr>
          <p:nvPr/>
        </p:nvGrpSpPr>
        <p:grpSpPr bwMode="auto">
          <a:xfrm>
            <a:off x="2719388" y="3598863"/>
            <a:ext cx="222250" cy="280987"/>
            <a:chOff x="6528460" y="5459208"/>
            <a:chExt cx="390860" cy="573954"/>
          </a:xfrm>
        </p:grpSpPr>
        <p:sp>
          <p:nvSpPr>
            <p:cNvPr id="136" name="Ovale 135"/>
            <p:cNvSpPr/>
            <p:nvPr/>
          </p:nvSpPr>
          <p:spPr>
            <a:xfrm>
              <a:off x="6528460" y="5757535"/>
              <a:ext cx="237307" cy="2756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37" name="Ovale 136"/>
            <p:cNvSpPr/>
            <p:nvPr/>
          </p:nvSpPr>
          <p:spPr>
            <a:xfrm>
              <a:off x="6682011" y="5459208"/>
              <a:ext cx="237309" cy="275627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38" name="Gruppo 137"/>
          <p:cNvGrpSpPr>
            <a:grpSpLocks/>
          </p:cNvGrpSpPr>
          <p:nvPr/>
        </p:nvGrpSpPr>
        <p:grpSpPr bwMode="auto">
          <a:xfrm>
            <a:off x="2941638" y="3605213"/>
            <a:ext cx="222250" cy="279400"/>
            <a:chOff x="6528460" y="5459208"/>
            <a:chExt cx="390860" cy="573954"/>
          </a:xfrm>
        </p:grpSpPr>
        <p:sp>
          <p:nvSpPr>
            <p:cNvPr id="139" name="Ovale 138"/>
            <p:cNvSpPr/>
            <p:nvPr/>
          </p:nvSpPr>
          <p:spPr>
            <a:xfrm>
              <a:off x="6528460" y="5759229"/>
              <a:ext cx="237307" cy="27393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40" name="Ovale 139"/>
            <p:cNvSpPr/>
            <p:nvPr/>
          </p:nvSpPr>
          <p:spPr>
            <a:xfrm>
              <a:off x="6682011" y="5459208"/>
              <a:ext cx="237309" cy="273933"/>
            </a:xfrm>
            <a:prstGeom prst="ellipse">
              <a:avLst/>
            </a:prstGeom>
            <a:solidFill>
              <a:srgbClr val="FFEC7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grpSp>
        <p:nvGrpSpPr>
          <p:cNvPr id="141" name="Gruppo 140"/>
          <p:cNvGrpSpPr>
            <a:grpSpLocks/>
          </p:cNvGrpSpPr>
          <p:nvPr/>
        </p:nvGrpSpPr>
        <p:grpSpPr bwMode="auto">
          <a:xfrm>
            <a:off x="1716088" y="3565525"/>
            <a:ext cx="1862137" cy="1293813"/>
            <a:chOff x="1341398" y="3518711"/>
            <a:chExt cx="3279710" cy="2647559"/>
          </a:xfrm>
        </p:grpSpPr>
        <p:sp>
          <p:nvSpPr>
            <p:cNvPr id="22566" name="CasellaDiTesto 26"/>
            <p:cNvSpPr txBox="1">
              <a:spLocks noChangeArrowheads="1"/>
            </p:cNvSpPr>
            <p:nvPr/>
          </p:nvSpPr>
          <p:spPr bwMode="auto">
            <a:xfrm>
              <a:off x="1341398" y="3518711"/>
              <a:ext cx="1282536" cy="945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it-IT" sz="2400">
                  <a:solidFill>
                    <a:srgbClr val="FF0000"/>
                  </a:solidFill>
                  <a:sym typeface="ZapfDingbats" pitchFamily="82" charset="2"/>
                </a:rPr>
                <a:t></a:t>
              </a:r>
              <a:endParaRPr lang="en-US" altLang="it-IT" sz="2400">
                <a:solidFill>
                  <a:srgbClr val="FF0000"/>
                </a:solidFill>
              </a:endParaRPr>
            </a:p>
          </p:txBody>
        </p:sp>
        <p:cxnSp>
          <p:nvCxnSpPr>
            <p:cNvPr id="143" name="Connettore 1 142"/>
            <p:cNvCxnSpPr/>
            <p:nvPr/>
          </p:nvCxnSpPr>
          <p:spPr>
            <a:xfrm>
              <a:off x="2012439" y="3902038"/>
              <a:ext cx="258350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/>
          </p:nvCxnSpPr>
          <p:spPr>
            <a:xfrm>
              <a:off x="4193321" y="3596676"/>
              <a:ext cx="0" cy="2020590"/>
            </a:xfrm>
            <a:prstGeom prst="line">
              <a:avLst/>
            </a:prstGeom>
            <a:ln w="190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69" name="CasellaDiTesto 86"/>
            <p:cNvSpPr txBox="1">
              <a:spLocks noChangeArrowheads="1"/>
            </p:cNvSpPr>
            <p:nvPr/>
          </p:nvSpPr>
          <p:spPr bwMode="auto">
            <a:xfrm rot="-5400000">
              <a:off x="3573312" y="5118474"/>
              <a:ext cx="1282536" cy="813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it-IT" sz="2400">
                  <a:solidFill>
                    <a:srgbClr val="FF0000"/>
                  </a:solidFill>
                  <a:sym typeface="ZapfDingbats" pitchFamily="82" charset="2"/>
                </a:rPr>
                <a:t></a:t>
              </a:r>
              <a:endParaRPr lang="en-US" altLang="it-IT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146" name="Gruppo 145"/>
          <p:cNvGrpSpPr>
            <a:grpSpLocks/>
          </p:cNvGrpSpPr>
          <p:nvPr/>
        </p:nvGrpSpPr>
        <p:grpSpPr bwMode="auto">
          <a:xfrm>
            <a:off x="2028825" y="3624263"/>
            <a:ext cx="1485900" cy="958850"/>
            <a:chOff x="1892133" y="3640776"/>
            <a:chExt cx="2616530" cy="1961407"/>
          </a:xfrm>
        </p:grpSpPr>
        <p:grpSp>
          <p:nvGrpSpPr>
            <p:cNvPr id="22559" name="Gruppo 19"/>
            <p:cNvGrpSpPr>
              <a:grpSpLocks/>
            </p:cNvGrpSpPr>
            <p:nvPr/>
          </p:nvGrpSpPr>
          <p:grpSpPr bwMode="auto">
            <a:xfrm>
              <a:off x="1975261" y="3697184"/>
              <a:ext cx="2450275" cy="1848592"/>
              <a:chOff x="1163782" y="2042556"/>
              <a:chExt cx="4595750" cy="4001984"/>
            </a:xfrm>
          </p:grpSpPr>
          <p:sp>
            <p:nvSpPr>
              <p:cNvPr id="150" name="Cubo 149"/>
              <p:cNvSpPr/>
              <p:nvPr/>
            </p:nvSpPr>
            <p:spPr>
              <a:xfrm>
                <a:off x="1165159" y="2039948"/>
                <a:ext cx="4592989" cy="4007192"/>
              </a:xfrm>
              <a:prstGeom prst="cube">
                <a:avLst/>
              </a:prstGeom>
              <a:noFill/>
              <a:ln>
                <a:solidFill>
                  <a:schemeClr val="accent4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:endParaRPr lang="en-US"/>
              </a:p>
            </p:txBody>
          </p:sp>
          <p:cxnSp>
            <p:nvCxnSpPr>
              <p:cNvPr id="151" name="Connettore 1 150"/>
              <p:cNvCxnSpPr/>
              <p:nvPr/>
            </p:nvCxnSpPr>
            <p:spPr>
              <a:xfrm flipV="1">
                <a:off x="1165159" y="5048857"/>
                <a:ext cx="996196" cy="998283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ttore 1 151"/>
              <p:cNvCxnSpPr/>
              <p:nvPr/>
            </p:nvCxnSpPr>
            <p:spPr>
              <a:xfrm flipV="1">
                <a:off x="2161355" y="2039948"/>
                <a:ext cx="0" cy="3008909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ttore 1 152"/>
              <p:cNvCxnSpPr/>
              <p:nvPr/>
            </p:nvCxnSpPr>
            <p:spPr>
              <a:xfrm flipV="1">
                <a:off x="2161355" y="5048857"/>
                <a:ext cx="3596793" cy="7032"/>
              </a:xfrm>
              <a:prstGeom prst="line">
                <a:avLst/>
              </a:prstGeom>
              <a:ln>
                <a:solidFill>
                  <a:schemeClr val="accent4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8" name="Triangolo isoscele 147"/>
            <p:cNvSpPr/>
            <p:nvPr/>
          </p:nvSpPr>
          <p:spPr>
            <a:xfrm>
              <a:off x="4340937" y="3640776"/>
              <a:ext cx="167726" cy="113657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149" name="Triangolo isoscele 148"/>
            <p:cNvSpPr/>
            <p:nvPr/>
          </p:nvSpPr>
          <p:spPr>
            <a:xfrm>
              <a:off x="1892133" y="5488524"/>
              <a:ext cx="167726" cy="113659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sp>
        <p:nvSpPr>
          <p:cNvPr id="22558" name="Segnaposto contenuto 2"/>
          <p:cNvSpPr txBox="1">
            <a:spLocks/>
          </p:cNvSpPr>
          <p:nvPr/>
        </p:nvSpPr>
        <p:spPr bwMode="auto">
          <a:xfrm>
            <a:off x="900113" y="5610225"/>
            <a:ext cx="7693025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000000"/>
              </a:buClr>
              <a:buNone/>
            </a:pPr>
            <a:r>
              <a:rPr lang="en-US" altLang="it-IT" sz="2000" dirty="0"/>
              <a:t>we assume </a:t>
            </a:r>
            <a:r>
              <a:rPr lang="en-US" altLang="it-IT" sz="2000" dirty="0" err="1"/>
              <a:t>pseudomorphic</a:t>
            </a:r>
            <a:r>
              <a:rPr lang="en-US" altLang="it-IT" sz="2000" dirty="0"/>
              <a:t> structures with commensurate interfaces</a:t>
            </a:r>
          </a:p>
        </p:txBody>
      </p:sp>
    </p:spTree>
    <p:extLst>
      <p:ext uri="{BB962C8B-B14F-4D97-AF65-F5344CB8AC3E}">
        <p14:creationId xmlns:p14="http://schemas.microsoft.com/office/powerpoint/2010/main" val="58781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79" grpId="0"/>
      <p:bldP spid="80" grpId="0"/>
      <p:bldP spid="25628" grpId="0"/>
      <p:bldP spid="9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Valence Force Field</a:t>
            </a:r>
            <a:endParaRPr lang="it-IT" dirty="0"/>
          </a:p>
        </p:txBody>
      </p:sp>
      <p:sp>
        <p:nvSpPr>
          <p:cNvPr id="69635" name="Text Box 11"/>
          <p:cNvSpPr txBox="1">
            <a:spLocks noChangeArrowheads="1"/>
          </p:cNvSpPr>
          <p:nvPr/>
        </p:nvSpPr>
        <p:spPr bwMode="auto">
          <a:xfrm>
            <a:off x="457200" y="1089025"/>
            <a:ext cx="91440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25"/>
              </a:spcBef>
              <a:buFont typeface="Wingdings" pitchFamily="2" charset="2"/>
              <a:buNone/>
            </a:pPr>
            <a:r>
              <a:rPr lang="it-IT" altLang="it-IT" sz="2200"/>
              <a:t>We included a Keating model to calculate strain at an atomistic level</a:t>
            </a:r>
          </a:p>
        </p:txBody>
      </p:sp>
      <p:pic>
        <p:nvPicPr>
          <p:cNvPr id="696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4675"/>
            <a:ext cx="2286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96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1838325"/>
            <a:ext cx="59436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9638" name="Text Box 14"/>
          <p:cNvSpPr txBox="1">
            <a:spLocks noChangeArrowheads="1"/>
          </p:cNvSpPr>
          <p:nvPr/>
        </p:nvSpPr>
        <p:spPr bwMode="auto">
          <a:xfrm>
            <a:off x="533400" y="4457700"/>
            <a:ext cx="91440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25"/>
              </a:spcBef>
              <a:buFont typeface="Wingdings" pitchFamily="2" charset="2"/>
              <a:buNone/>
            </a:pPr>
            <a:r>
              <a:rPr lang="it-IT" altLang="it-IT" sz="2200"/>
              <a:t>The equilibrium position is that one which minimizes U</a:t>
            </a:r>
          </a:p>
          <a:p>
            <a:pPr eaLnBrk="1" hangingPunct="1">
              <a:lnSpc>
                <a:spcPct val="80000"/>
              </a:lnSpc>
              <a:spcBef>
                <a:spcPts val="425"/>
              </a:spcBef>
              <a:buFont typeface="Wingdings" pitchFamily="2" charset="2"/>
              <a:buNone/>
            </a:pPr>
            <a:r>
              <a:rPr lang="it-IT" altLang="it-IT" sz="2200"/>
              <a:t>We use a nonlinear conjugate gradient minimization technique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822499" y="5580390"/>
            <a:ext cx="30540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1363"/>
              </a:spcBef>
              <a:buClrTx/>
              <a:buFontTx/>
              <a:buNone/>
            </a:pPr>
            <a:r>
              <a:rPr lang="en-US" sz="1400" dirty="0" smtClean="0">
                <a:latin typeface="Calibri" pitchFamily="34" charset="0"/>
              </a:rPr>
              <a:t>Keating (1966)</a:t>
            </a:r>
            <a:br>
              <a:rPr lang="en-US" sz="1400" dirty="0" smtClean="0">
                <a:latin typeface="Calibri" pitchFamily="34" charset="0"/>
              </a:rPr>
            </a:br>
            <a:r>
              <a:rPr lang="en-US" sz="1400" dirty="0" smtClean="0">
                <a:latin typeface="Calibri" pitchFamily="34" charset="0"/>
              </a:rPr>
              <a:t>D</a:t>
            </a:r>
            <a:r>
              <a:rPr lang="en-US" sz="1400" dirty="0">
                <a:latin typeface="Calibri" pitchFamily="34" charset="0"/>
              </a:rPr>
              <a:t>. Camacho, Y. M. </a:t>
            </a:r>
            <a:r>
              <a:rPr lang="en-US" sz="1400" dirty="0" err="1">
                <a:latin typeface="Calibri" pitchFamily="34" charset="0"/>
              </a:rPr>
              <a:t>Niquet</a:t>
            </a:r>
            <a:r>
              <a:rPr lang="en-US" sz="1400" dirty="0">
                <a:latin typeface="Calibri" pitchFamily="34" charset="0"/>
              </a:rPr>
              <a:t> (2009)</a:t>
            </a:r>
            <a:br>
              <a:rPr lang="en-US" sz="1400" dirty="0">
                <a:latin typeface="Calibri" pitchFamily="34" charset="0"/>
              </a:rPr>
            </a:br>
            <a:r>
              <a:rPr lang="en-US" sz="1400" dirty="0" err="1">
                <a:latin typeface="Calibri" pitchFamily="34" charset="0"/>
              </a:rPr>
              <a:t>Penazzi</a:t>
            </a:r>
            <a:r>
              <a:rPr lang="en-US" sz="1400" dirty="0">
                <a:latin typeface="Calibri" pitchFamily="34" charset="0"/>
              </a:rPr>
              <a:t> Gabriele, PhD. Thesis (2010)</a:t>
            </a:r>
          </a:p>
        </p:txBody>
      </p:sp>
    </p:spTree>
    <p:extLst>
      <p:ext uri="{BB962C8B-B14F-4D97-AF65-F5344CB8AC3E}">
        <p14:creationId xmlns:p14="http://schemas.microsoft.com/office/powerpoint/2010/main" val="9633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po 78"/>
          <p:cNvGrpSpPr/>
          <p:nvPr/>
        </p:nvGrpSpPr>
        <p:grpSpPr>
          <a:xfrm>
            <a:off x="346194" y="1207396"/>
            <a:ext cx="2417454" cy="1714908"/>
            <a:chOff x="1130299" y="810157"/>
            <a:chExt cx="7145971" cy="5152493"/>
          </a:xfrm>
        </p:grpSpPr>
        <p:pic>
          <p:nvPicPr>
            <p:cNvPr id="77" name="Picture 2" descr="C:\Users\giuseppe\Desktop\Work\IWCE2010_paper\hemt.ep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299" y="810157"/>
              <a:ext cx="7145971" cy="5152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15" descr="gray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196" y="3768342"/>
              <a:ext cx="2155134" cy="1249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CasellaDiTesto 3"/>
          <p:cNvSpPr txBox="1"/>
          <p:nvPr/>
        </p:nvSpPr>
        <p:spPr>
          <a:xfrm>
            <a:off x="3420695" y="22675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smtClean="0">
                <a:solidFill>
                  <a:schemeClr val="tx1"/>
                </a:solidFill>
              </a:rPr>
              <a:t>DSSC/OPV </a:t>
            </a:r>
            <a:r>
              <a:rPr lang="it-IT" sz="1400" b="1" dirty="0" err="1" smtClean="0">
                <a:solidFill>
                  <a:schemeClr val="tx1"/>
                </a:solidFill>
              </a:rPr>
              <a:t>module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Applications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93" y="571126"/>
            <a:ext cx="2114698" cy="148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Documents\Dati\Francesco\Fisica\Dottorato\Articoli\organico\Org_Electron\Rev2\Graphical_abstrac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1" y="896167"/>
            <a:ext cx="3529137" cy="18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281308" y="634458"/>
            <a:ext cx="430237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buNone/>
            </a:pPr>
            <a:r>
              <a:rPr lang="it-IT" sz="1400" b="1" dirty="0" err="1" smtClean="0">
                <a:cs typeface="Times New Roman" pitchFamily="18" charset="0"/>
              </a:rPr>
              <a:t>Charge</a:t>
            </a:r>
            <a:r>
              <a:rPr lang="it-IT" sz="1400" b="1" dirty="0" smtClean="0">
                <a:cs typeface="Times New Roman" pitchFamily="18" charset="0"/>
              </a:rPr>
              <a:t> </a:t>
            </a:r>
            <a:r>
              <a:rPr lang="it-IT" sz="1400" b="1" dirty="0" err="1" smtClean="0">
                <a:cs typeface="Times New Roman" pitchFamily="18" charset="0"/>
              </a:rPr>
              <a:t>transport</a:t>
            </a:r>
            <a:r>
              <a:rPr lang="it-IT" sz="1400" b="1" dirty="0" smtClean="0">
                <a:cs typeface="Times New Roman" pitchFamily="18" charset="0"/>
              </a:rPr>
              <a:t> in </a:t>
            </a:r>
            <a:r>
              <a:rPr lang="it-IT" sz="1400" b="1" dirty="0" err="1" smtClean="0">
                <a:cs typeface="Times New Roman" pitchFamily="18" charset="0"/>
              </a:rPr>
              <a:t>organic</a:t>
            </a:r>
            <a:r>
              <a:rPr lang="it-IT" sz="1400" b="1" dirty="0" smtClean="0">
                <a:cs typeface="Times New Roman" pitchFamily="18" charset="0"/>
              </a:rPr>
              <a:t> </a:t>
            </a:r>
            <a:r>
              <a:rPr lang="it-IT" sz="1400" b="1" dirty="0" err="1" smtClean="0">
                <a:cs typeface="Times New Roman" pitchFamily="18" charset="0"/>
              </a:rPr>
              <a:t>semiconductors</a:t>
            </a:r>
            <a:endParaRPr lang="it-IT" sz="1400" dirty="0"/>
          </a:p>
        </p:txBody>
      </p:sp>
      <p:pic>
        <p:nvPicPr>
          <p:cNvPr id="10" name="Picture 3" descr="C:\Users\User\Documents\Dati\Francesco\Fisica\Dottorato\Articoli\NPs\Rev2\Graphical_abstrac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5"/>
          <a:stretch/>
        </p:blipFill>
        <p:spPr bwMode="auto">
          <a:xfrm>
            <a:off x="6140947" y="2922304"/>
            <a:ext cx="2732173" cy="13984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6140947" y="2656557"/>
            <a:ext cx="128962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buNone/>
            </a:pPr>
            <a:r>
              <a:rPr lang="it-IT" sz="1400" b="1" dirty="0" err="1" smtClean="0">
                <a:cs typeface="Times New Roman" pitchFamily="18" charset="0"/>
              </a:rPr>
              <a:t>Memristors</a:t>
            </a:r>
            <a:endParaRPr lang="it-IT" sz="1400" dirty="0"/>
          </a:p>
        </p:txBody>
      </p:sp>
      <p:grpSp>
        <p:nvGrpSpPr>
          <p:cNvPr id="12" name="Gruppo 11"/>
          <p:cNvGrpSpPr/>
          <p:nvPr/>
        </p:nvGrpSpPr>
        <p:grpSpPr>
          <a:xfrm>
            <a:off x="998954" y="4723102"/>
            <a:ext cx="2518946" cy="1676795"/>
            <a:chOff x="1405714" y="992454"/>
            <a:chExt cx="6496335" cy="5096557"/>
          </a:xfrm>
        </p:grpSpPr>
        <p:pic>
          <p:nvPicPr>
            <p:cNvPr id="13" name="Picture 2" descr="bands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4" t="12228" r="18231" b="4723"/>
            <a:stretch/>
          </p:blipFill>
          <p:spPr bwMode="auto">
            <a:xfrm>
              <a:off x="1405714" y="992454"/>
              <a:ext cx="6496335" cy="509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Esplosione 1 13"/>
            <p:cNvSpPr/>
            <p:nvPr/>
          </p:nvSpPr>
          <p:spPr bwMode="auto">
            <a:xfrm>
              <a:off x="3903261" y="3398292"/>
              <a:ext cx="300250" cy="341194"/>
            </a:xfrm>
            <a:prstGeom prst="irregularSeal1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Freccia in giù 14"/>
            <p:cNvSpPr/>
            <p:nvPr/>
          </p:nvSpPr>
          <p:spPr bwMode="auto">
            <a:xfrm>
              <a:off x="3903261" y="2715904"/>
              <a:ext cx="300250" cy="709684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reccia a destra 15"/>
            <p:cNvSpPr/>
            <p:nvPr/>
          </p:nvSpPr>
          <p:spPr bwMode="auto">
            <a:xfrm>
              <a:off x="3398292" y="2033516"/>
              <a:ext cx="614150" cy="327546"/>
            </a:xfrm>
            <a:prstGeom prst="rightArrow">
              <a:avLst/>
            </a:prstGeom>
            <a:solidFill>
              <a:srgbClr val="000099">
                <a:alpha val="49000"/>
              </a:srgbClr>
            </a:soli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Freccia a destra 16"/>
            <p:cNvSpPr/>
            <p:nvPr/>
          </p:nvSpPr>
          <p:spPr bwMode="auto">
            <a:xfrm flipH="1">
              <a:off x="5349922" y="4713027"/>
              <a:ext cx="725606" cy="327546"/>
            </a:xfrm>
            <a:prstGeom prst="rightArrow">
              <a:avLst/>
            </a:prstGeom>
            <a:solidFill>
              <a:srgbClr val="FF0000">
                <a:alpha val="49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reccia in giù 17"/>
            <p:cNvSpPr/>
            <p:nvPr/>
          </p:nvSpPr>
          <p:spPr bwMode="auto">
            <a:xfrm flipV="1">
              <a:off x="3862317" y="3739486"/>
              <a:ext cx="300250" cy="709684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reccia in giù 18"/>
            <p:cNvSpPr/>
            <p:nvPr/>
          </p:nvSpPr>
          <p:spPr bwMode="auto">
            <a:xfrm rot="12000000">
              <a:off x="4158854" y="1538378"/>
              <a:ext cx="154865" cy="1058788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ccia in giù 19"/>
            <p:cNvSpPr/>
            <p:nvPr/>
          </p:nvSpPr>
          <p:spPr bwMode="auto">
            <a:xfrm rot="-1800000">
              <a:off x="5500424" y="2632502"/>
              <a:ext cx="300250" cy="709684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reccia in giù 20"/>
            <p:cNvSpPr/>
            <p:nvPr/>
          </p:nvSpPr>
          <p:spPr bwMode="auto">
            <a:xfrm rot="-1200000" flipV="1">
              <a:off x="5960511" y="3657786"/>
              <a:ext cx="322438" cy="985419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Connettore 1 21"/>
            <p:cNvCxnSpPr/>
            <p:nvPr/>
          </p:nvCxnSpPr>
          <p:spPr bwMode="auto">
            <a:xfrm>
              <a:off x="5712725" y="3512947"/>
              <a:ext cx="351427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Esplosione 1 22"/>
            <p:cNvSpPr/>
            <p:nvPr/>
          </p:nvSpPr>
          <p:spPr bwMode="auto">
            <a:xfrm>
              <a:off x="5775278" y="3335589"/>
              <a:ext cx="300250" cy="341194"/>
            </a:xfrm>
            <a:prstGeom prst="irregularSeal1">
              <a:avLst/>
            </a:prstGeom>
            <a:solidFill>
              <a:srgbClr val="FFC000">
                <a:alpha val="31000"/>
              </a:srgbClr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Freccia in giù 23"/>
            <p:cNvSpPr/>
            <p:nvPr/>
          </p:nvSpPr>
          <p:spPr bwMode="auto">
            <a:xfrm>
              <a:off x="4901822" y="2772071"/>
              <a:ext cx="300250" cy="904712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ccia in giù 24"/>
            <p:cNvSpPr/>
            <p:nvPr/>
          </p:nvSpPr>
          <p:spPr bwMode="auto">
            <a:xfrm flipV="1">
              <a:off x="4888174" y="3627976"/>
              <a:ext cx="300250" cy="877361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Figura a mano libera 25"/>
            <p:cNvSpPr/>
            <p:nvPr/>
          </p:nvSpPr>
          <p:spPr>
            <a:xfrm rot="-2400000">
              <a:off x="4831982" y="2714256"/>
              <a:ext cx="2623792" cy="327589"/>
            </a:xfrm>
            <a:custGeom>
              <a:avLst/>
              <a:gdLst>
                <a:gd name="connsiteX0" fmla="*/ 0 w 2415654"/>
                <a:gd name="connsiteY0" fmla="*/ 0 h 327575"/>
                <a:gd name="connsiteX1" fmla="*/ 232012 w 2415654"/>
                <a:gd name="connsiteY1" fmla="*/ 272955 h 327575"/>
                <a:gd name="connsiteX2" fmla="*/ 395786 w 2415654"/>
                <a:gd name="connsiteY2" fmla="*/ 68239 h 327575"/>
                <a:gd name="connsiteX3" fmla="*/ 573206 w 2415654"/>
                <a:gd name="connsiteY3" fmla="*/ 245659 h 327575"/>
                <a:gd name="connsiteX4" fmla="*/ 723332 w 2415654"/>
                <a:gd name="connsiteY4" fmla="*/ 68239 h 327575"/>
                <a:gd name="connsiteX5" fmla="*/ 914400 w 2415654"/>
                <a:gd name="connsiteY5" fmla="*/ 272955 h 327575"/>
                <a:gd name="connsiteX6" fmla="*/ 1078174 w 2415654"/>
                <a:gd name="connsiteY6" fmla="*/ 68239 h 327575"/>
                <a:gd name="connsiteX7" fmla="*/ 1241947 w 2415654"/>
                <a:gd name="connsiteY7" fmla="*/ 259307 h 327575"/>
                <a:gd name="connsiteX8" fmla="*/ 1419368 w 2415654"/>
                <a:gd name="connsiteY8" fmla="*/ 40943 h 327575"/>
                <a:gd name="connsiteX9" fmla="*/ 1610436 w 2415654"/>
                <a:gd name="connsiteY9" fmla="*/ 286603 h 327575"/>
                <a:gd name="connsiteX10" fmla="*/ 1733266 w 2415654"/>
                <a:gd name="connsiteY10" fmla="*/ 68239 h 327575"/>
                <a:gd name="connsiteX11" fmla="*/ 1897039 w 2415654"/>
                <a:gd name="connsiteY11" fmla="*/ 259307 h 327575"/>
                <a:gd name="connsiteX12" fmla="*/ 2047165 w 2415654"/>
                <a:gd name="connsiteY12" fmla="*/ 54591 h 327575"/>
                <a:gd name="connsiteX13" fmla="*/ 2224586 w 2415654"/>
                <a:gd name="connsiteY13" fmla="*/ 327546 h 327575"/>
                <a:gd name="connsiteX14" fmla="*/ 2415654 w 2415654"/>
                <a:gd name="connsiteY14" fmla="*/ 68239 h 327575"/>
                <a:gd name="connsiteX0" fmla="*/ 0 w 2616339"/>
                <a:gd name="connsiteY0" fmla="*/ 0 h 329804"/>
                <a:gd name="connsiteX1" fmla="*/ 232012 w 2616339"/>
                <a:gd name="connsiteY1" fmla="*/ 272955 h 329804"/>
                <a:gd name="connsiteX2" fmla="*/ 395786 w 2616339"/>
                <a:gd name="connsiteY2" fmla="*/ 68239 h 329804"/>
                <a:gd name="connsiteX3" fmla="*/ 573206 w 2616339"/>
                <a:gd name="connsiteY3" fmla="*/ 245659 h 329804"/>
                <a:gd name="connsiteX4" fmla="*/ 723332 w 2616339"/>
                <a:gd name="connsiteY4" fmla="*/ 68239 h 329804"/>
                <a:gd name="connsiteX5" fmla="*/ 914400 w 2616339"/>
                <a:gd name="connsiteY5" fmla="*/ 272955 h 329804"/>
                <a:gd name="connsiteX6" fmla="*/ 1078174 w 2616339"/>
                <a:gd name="connsiteY6" fmla="*/ 68239 h 329804"/>
                <a:gd name="connsiteX7" fmla="*/ 1241947 w 2616339"/>
                <a:gd name="connsiteY7" fmla="*/ 259307 h 329804"/>
                <a:gd name="connsiteX8" fmla="*/ 1419368 w 2616339"/>
                <a:gd name="connsiteY8" fmla="*/ 40943 h 329804"/>
                <a:gd name="connsiteX9" fmla="*/ 1610436 w 2616339"/>
                <a:gd name="connsiteY9" fmla="*/ 286603 h 329804"/>
                <a:gd name="connsiteX10" fmla="*/ 1733266 w 2616339"/>
                <a:gd name="connsiteY10" fmla="*/ 68239 h 329804"/>
                <a:gd name="connsiteX11" fmla="*/ 1897039 w 2616339"/>
                <a:gd name="connsiteY11" fmla="*/ 259307 h 329804"/>
                <a:gd name="connsiteX12" fmla="*/ 2047165 w 2616339"/>
                <a:gd name="connsiteY12" fmla="*/ 54591 h 329804"/>
                <a:gd name="connsiteX13" fmla="*/ 2224586 w 2616339"/>
                <a:gd name="connsiteY13" fmla="*/ 327546 h 329804"/>
                <a:gd name="connsiteX14" fmla="*/ 2616339 w 2616339"/>
                <a:gd name="connsiteY14" fmla="*/ 147555 h 329804"/>
                <a:gd name="connsiteX0" fmla="*/ 0 w 2616339"/>
                <a:gd name="connsiteY0" fmla="*/ 0 h 327682"/>
                <a:gd name="connsiteX1" fmla="*/ 232012 w 2616339"/>
                <a:gd name="connsiteY1" fmla="*/ 272955 h 327682"/>
                <a:gd name="connsiteX2" fmla="*/ 395786 w 2616339"/>
                <a:gd name="connsiteY2" fmla="*/ 68239 h 327682"/>
                <a:gd name="connsiteX3" fmla="*/ 573206 w 2616339"/>
                <a:gd name="connsiteY3" fmla="*/ 245659 h 327682"/>
                <a:gd name="connsiteX4" fmla="*/ 723332 w 2616339"/>
                <a:gd name="connsiteY4" fmla="*/ 68239 h 327682"/>
                <a:gd name="connsiteX5" fmla="*/ 914400 w 2616339"/>
                <a:gd name="connsiteY5" fmla="*/ 272955 h 327682"/>
                <a:gd name="connsiteX6" fmla="*/ 1078174 w 2616339"/>
                <a:gd name="connsiteY6" fmla="*/ 68239 h 327682"/>
                <a:gd name="connsiteX7" fmla="*/ 1241947 w 2616339"/>
                <a:gd name="connsiteY7" fmla="*/ 259307 h 327682"/>
                <a:gd name="connsiteX8" fmla="*/ 1419368 w 2616339"/>
                <a:gd name="connsiteY8" fmla="*/ 40943 h 327682"/>
                <a:gd name="connsiteX9" fmla="*/ 1610436 w 2616339"/>
                <a:gd name="connsiteY9" fmla="*/ 286603 h 327682"/>
                <a:gd name="connsiteX10" fmla="*/ 1733266 w 2616339"/>
                <a:gd name="connsiteY10" fmla="*/ 68239 h 327682"/>
                <a:gd name="connsiteX11" fmla="*/ 1897039 w 2616339"/>
                <a:gd name="connsiteY11" fmla="*/ 259307 h 327682"/>
                <a:gd name="connsiteX12" fmla="*/ 2047165 w 2616339"/>
                <a:gd name="connsiteY12" fmla="*/ 54591 h 327682"/>
                <a:gd name="connsiteX13" fmla="*/ 2224586 w 2616339"/>
                <a:gd name="connsiteY13" fmla="*/ 327546 h 327682"/>
                <a:gd name="connsiteX14" fmla="*/ 2455578 w 2616339"/>
                <a:gd name="connsiteY14" fmla="*/ 92259 h 327682"/>
                <a:gd name="connsiteX15" fmla="*/ 2616339 w 2616339"/>
                <a:gd name="connsiteY15" fmla="*/ 147555 h 327682"/>
                <a:gd name="connsiteX0" fmla="*/ 0 w 2616339"/>
                <a:gd name="connsiteY0" fmla="*/ 0 h 327589"/>
                <a:gd name="connsiteX1" fmla="*/ 232012 w 2616339"/>
                <a:gd name="connsiteY1" fmla="*/ 272955 h 327589"/>
                <a:gd name="connsiteX2" fmla="*/ 395786 w 2616339"/>
                <a:gd name="connsiteY2" fmla="*/ 68239 h 327589"/>
                <a:gd name="connsiteX3" fmla="*/ 573206 w 2616339"/>
                <a:gd name="connsiteY3" fmla="*/ 245659 h 327589"/>
                <a:gd name="connsiteX4" fmla="*/ 723332 w 2616339"/>
                <a:gd name="connsiteY4" fmla="*/ 68239 h 327589"/>
                <a:gd name="connsiteX5" fmla="*/ 914400 w 2616339"/>
                <a:gd name="connsiteY5" fmla="*/ 272955 h 327589"/>
                <a:gd name="connsiteX6" fmla="*/ 1078174 w 2616339"/>
                <a:gd name="connsiteY6" fmla="*/ 68239 h 327589"/>
                <a:gd name="connsiteX7" fmla="*/ 1241947 w 2616339"/>
                <a:gd name="connsiteY7" fmla="*/ 259307 h 327589"/>
                <a:gd name="connsiteX8" fmla="*/ 1419368 w 2616339"/>
                <a:gd name="connsiteY8" fmla="*/ 40943 h 327589"/>
                <a:gd name="connsiteX9" fmla="*/ 1610436 w 2616339"/>
                <a:gd name="connsiteY9" fmla="*/ 286603 h 327589"/>
                <a:gd name="connsiteX10" fmla="*/ 1733266 w 2616339"/>
                <a:gd name="connsiteY10" fmla="*/ 68239 h 327589"/>
                <a:gd name="connsiteX11" fmla="*/ 1897039 w 2616339"/>
                <a:gd name="connsiteY11" fmla="*/ 259307 h 327589"/>
                <a:gd name="connsiteX12" fmla="*/ 2047165 w 2616339"/>
                <a:gd name="connsiteY12" fmla="*/ 54591 h 327589"/>
                <a:gd name="connsiteX13" fmla="*/ 2224586 w 2616339"/>
                <a:gd name="connsiteY13" fmla="*/ 327546 h 327589"/>
                <a:gd name="connsiteX14" fmla="*/ 2415441 w 2616339"/>
                <a:gd name="connsiteY14" fmla="*/ 76397 h 327589"/>
                <a:gd name="connsiteX15" fmla="*/ 2616339 w 2616339"/>
                <a:gd name="connsiteY15" fmla="*/ 147555 h 327589"/>
                <a:gd name="connsiteX0" fmla="*/ 0 w 2623792"/>
                <a:gd name="connsiteY0" fmla="*/ 0 h 327589"/>
                <a:gd name="connsiteX1" fmla="*/ 232012 w 2623792"/>
                <a:gd name="connsiteY1" fmla="*/ 272955 h 327589"/>
                <a:gd name="connsiteX2" fmla="*/ 395786 w 2623792"/>
                <a:gd name="connsiteY2" fmla="*/ 68239 h 327589"/>
                <a:gd name="connsiteX3" fmla="*/ 573206 w 2623792"/>
                <a:gd name="connsiteY3" fmla="*/ 245659 h 327589"/>
                <a:gd name="connsiteX4" fmla="*/ 723332 w 2623792"/>
                <a:gd name="connsiteY4" fmla="*/ 68239 h 327589"/>
                <a:gd name="connsiteX5" fmla="*/ 914400 w 2623792"/>
                <a:gd name="connsiteY5" fmla="*/ 272955 h 327589"/>
                <a:gd name="connsiteX6" fmla="*/ 1078174 w 2623792"/>
                <a:gd name="connsiteY6" fmla="*/ 68239 h 327589"/>
                <a:gd name="connsiteX7" fmla="*/ 1241947 w 2623792"/>
                <a:gd name="connsiteY7" fmla="*/ 259307 h 327589"/>
                <a:gd name="connsiteX8" fmla="*/ 1419368 w 2623792"/>
                <a:gd name="connsiteY8" fmla="*/ 40943 h 327589"/>
                <a:gd name="connsiteX9" fmla="*/ 1610436 w 2623792"/>
                <a:gd name="connsiteY9" fmla="*/ 286603 h 327589"/>
                <a:gd name="connsiteX10" fmla="*/ 1733266 w 2623792"/>
                <a:gd name="connsiteY10" fmla="*/ 68239 h 327589"/>
                <a:gd name="connsiteX11" fmla="*/ 1897039 w 2623792"/>
                <a:gd name="connsiteY11" fmla="*/ 259307 h 327589"/>
                <a:gd name="connsiteX12" fmla="*/ 2047165 w 2623792"/>
                <a:gd name="connsiteY12" fmla="*/ 54591 h 327589"/>
                <a:gd name="connsiteX13" fmla="*/ 2224586 w 2623792"/>
                <a:gd name="connsiteY13" fmla="*/ 327546 h 327589"/>
                <a:gd name="connsiteX14" fmla="*/ 2415441 w 2623792"/>
                <a:gd name="connsiteY14" fmla="*/ 76397 h 327589"/>
                <a:gd name="connsiteX15" fmla="*/ 2623792 w 2623792"/>
                <a:gd name="connsiteY15" fmla="*/ 11280 h 327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23792" h="327589">
                  <a:moveTo>
                    <a:pt x="0" y="0"/>
                  </a:moveTo>
                  <a:cubicBezTo>
                    <a:pt x="83024" y="130791"/>
                    <a:pt x="166048" y="261582"/>
                    <a:pt x="232012" y="272955"/>
                  </a:cubicBezTo>
                  <a:cubicBezTo>
                    <a:pt x="297976" y="284328"/>
                    <a:pt x="338920" y="72788"/>
                    <a:pt x="395786" y="68239"/>
                  </a:cubicBezTo>
                  <a:cubicBezTo>
                    <a:pt x="452652" y="63690"/>
                    <a:pt x="518615" y="245659"/>
                    <a:pt x="573206" y="245659"/>
                  </a:cubicBezTo>
                  <a:cubicBezTo>
                    <a:pt x="627797" y="245659"/>
                    <a:pt x="666466" y="63690"/>
                    <a:pt x="723332" y="68239"/>
                  </a:cubicBezTo>
                  <a:cubicBezTo>
                    <a:pt x="780198" y="72788"/>
                    <a:pt x="855260" y="272955"/>
                    <a:pt x="914400" y="272955"/>
                  </a:cubicBezTo>
                  <a:cubicBezTo>
                    <a:pt x="973540" y="272955"/>
                    <a:pt x="1023583" y="70514"/>
                    <a:pt x="1078174" y="68239"/>
                  </a:cubicBezTo>
                  <a:cubicBezTo>
                    <a:pt x="1132765" y="65964"/>
                    <a:pt x="1185081" y="263856"/>
                    <a:pt x="1241947" y="259307"/>
                  </a:cubicBezTo>
                  <a:cubicBezTo>
                    <a:pt x="1298813" y="254758"/>
                    <a:pt x="1357953" y="36394"/>
                    <a:pt x="1419368" y="40943"/>
                  </a:cubicBezTo>
                  <a:cubicBezTo>
                    <a:pt x="1480783" y="45492"/>
                    <a:pt x="1558120" y="282054"/>
                    <a:pt x="1610436" y="286603"/>
                  </a:cubicBezTo>
                  <a:cubicBezTo>
                    <a:pt x="1662752" y="291152"/>
                    <a:pt x="1685499" y="72788"/>
                    <a:pt x="1733266" y="68239"/>
                  </a:cubicBezTo>
                  <a:cubicBezTo>
                    <a:pt x="1781033" y="63690"/>
                    <a:pt x="1844723" y="261582"/>
                    <a:pt x="1897039" y="259307"/>
                  </a:cubicBezTo>
                  <a:cubicBezTo>
                    <a:pt x="1949355" y="257032"/>
                    <a:pt x="1992574" y="43218"/>
                    <a:pt x="2047165" y="54591"/>
                  </a:cubicBezTo>
                  <a:cubicBezTo>
                    <a:pt x="2101756" y="65964"/>
                    <a:pt x="2163207" y="323912"/>
                    <a:pt x="2224586" y="327546"/>
                  </a:cubicBezTo>
                  <a:cubicBezTo>
                    <a:pt x="2285965" y="331180"/>
                    <a:pt x="2350149" y="106395"/>
                    <a:pt x="2415441" y="76397"/>
                  </a:cubicBezTo>
                  <a:cubicBezTo>
                    <a:pt x="2480733" y="46399"/>
                    <a:pt x="2598340" y="35852"/>
                    <a:pt x="2623792" y="11280"/>
                  </a:cubicBezTo>
                </a:path>
              </a:pathLst>
            </a:custGeom>
            <a:ln w="22225">
              <a:solidFill>
                <a:srgbClr val="00CC00"/>
              </a:solidFill>
              <a:tailEnd type="triangle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Font typeface="Wingdings" pitchFamily="2" charset="2"/>
                <a:buChar char="l"/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724652" y="4526275"/>
            <a:ext cx="20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err="1" smtClean="0">
                <a:solidFill>
                  <a:schemeClr val="tx1"/>
                </a:solidFill>
              </a:rPr>
              <a:t>Inorganic</a:t>
            </a:r>
            <a:r>
              <a:rPr lang="it-IT" sz="1400" b="1" dirty="0" smtClean="0">
                <a:solidFill>
                  <a:schemeClr val="tx1"/>
                </a:solidFill>
              </a:rPr>
              <a:t> LED (</a:t>
            </a:r>
            <a:r>
              <a:rPr lang="it-IT" sz="1400" b="1" dirty="0" err="1" smtClean="0">
                <a:solidFill>
                  <a:schemeClr val="tx1"/>
                </a:solidFill>
              </a:rPr>
              <a:t>InGaN</a:t>
            </a:r>
            <a:r>
              <a:rPr lang="it-IT" sz="1400" b="1" dirty="0" smtClean="0">
                <a:solidFill>
                  <a:schemeClr val="tx1"/>
                </a:solidFill>
              </a:rPr>
              <a:t>)</a:t>
            </a:r>
            <a:endParaRPr lang="it-IT" sz="1400" b="1" dirty="0">
              <a:solidFill>
                <a:schemeClr val="tx1"/>
              </a:solidFill>
            </a:endParaRPr>
          </a:p>
        </p:txBody>
      </p:sp>
      <p:pic>
        <p:nvPicPr>
          <p:cNvPr id="30" name="Immagine 4" descr="led_geometry3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823" y="2717130"/>
            <a:ext cx="1118751" cy="175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Immagine 30" descr="strained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9" t="6139" r="3280" b="3415"/>
          <a:stretch>
            <a:fillRect/>
          </a:stretch>
        </p:blipFill>
        <p:spPr>
          <a:xfrm>
            <a:off x="1616098" y="3772351"/>
            <a:ext cx="1348589" cy="703683"/>
          </a:xfrm>
          <a:prstGeom prst="rect">
            <a:avLst/>
          </a:prstGeom>
        </p:spPr>
      </p:pic>
      <p:cxnSp>
        <p:nvCxnSpPr>
          <p:cNvPr id="32" name="Connettore 1 7"/>
          <p:cNvCxnSpPr>
            <a:cxnSpLocks noChangeShapeType="1"/>
          </p:cNvCxnSpPr>
          <p:nvPr/>
        </p:nvCxnSpPr>
        <p:spPr bwMode="auto">
          <a:xfrm flipV="1">
            <a:off x="1458086" y="3877661"/>
            <a:ext cx="198329" cy="18267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3" name="Connettore 1 9"/>
          <p:cNvCxnSpPr>
            <a:cxnSpLocks noChangeShapeType="1"/>
          </p:cNvCxnSpPr>
          <p:nvPr/>
        </p:nvCxnSpPr>
        <p:spPr bwMode="auto">
          <a:xfrm>
            <a:off x="1404977" y="4138959"/>
            <a:ext cx="234572" cy="1685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36" name="Immagine 3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72" y="4963045"/>
            <a:ext cx="1684608" cy="1174176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22164"/>
            <a:ext cx="2377232" cy="94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1" t="20790" r="29987" b="24511"/>
          <a:stretch/>
        </p:blipFill>
        <p:spPr>
          <a:xfrm>
            <a:off x="3497540" y="2731208"/>
            <a:ext cx="1582858" cy="1428064"/>
          </a:xfrm>
          <a:prstGeom prst="rect">
            <a:avLst/>
          </a:prstGeom>
        </p:spPr>
      </p:pic>
      <p:sp>
        <p:nvSpPr>
          <p:cNvPr id="59" name="CasellaDiTesto 58"/>
          <p:cNvSpPr txBox="1"/>
          <p:nvPr/>
        </p:nvSpPr>
        <p:spPr>
          <a:xfrm>
            <a:off x="4570173" y="5074773"/>
            <a:ext cx="1484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smtClean="0">
                <a:solidFill>
                  <a:schemeClr val="tx1"/>
                </a:solidFill>
              </a:rPr>
              <a:t>Quantum </a:t>
            </a:r>
            <a:r>
              <a:rPr lang="it-IT" sz="1400" b="1" dirty="0" err="1" smtClean="0">
                <a:solidFill>
                  <a:schemeClr val="tx1"/>
                </a:solidFill>
              </a:rPr>
              <a:t>DOTs</a:t>
            </a:r>
            <a:endParaRPr lang="it-IT" sz="1400" b="1" dirty="0">
              <a:solidFill>
                <a:schemeClr val="tx1"/>
              </a:solidFill>
            </a:endParaRPr>
          </a:p>
        </p:txBody>
      </p:sp>
      <p:grpSp>
        <p:nvGrpSpPr>
          <p:cNvPr id="61" name="Gruppo 60"/>
          <p:cNvGrpSpPr/>
          <p:nvPr/>
        </p:nvGrpSpPr>
        <p:grpSpPr>
          <a:xfrm>
            <a:off x="6140947" y="4680560"/>
            <a:ext cx="982300" cy="704496"/>
            <a:chOff x="7315201" y="25083278"/>
            <a:chExt cx="4157029" cy="2863072"/>
          </a:xfrm>
        </p:grpSpPr>
        <p:sp>
          <p:nvSpPr>
            <p:cNvPr id="62" name="Rettangolo 61"/>
            <p:cNvSpPr/>
            <p:nvPr/>
          </p:nvSpPr>
          <p:spPr>
            <a:xfrm>
              <a:off x="7315201" y="27432000"/>
              <a:ext cx="3653246" cy="514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/>
            <p:cNvSpPr/>
            <p:nvPr/>
          </p:nvSpPr>
          <p:spPr>
            <a:xfrm>
              <a:off x="7315202" y="25083278"/>
              <a:ext cx="3653246" cy="514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ttangolo 63"/>
            <p:cNvSpPr/>
            <p:nvPr/>
          </p:nvSpPr>
          <p:spPr>
            <a:xfrm>
              <a:off x="7315201" y="25563216"/>
              <a:ext cx="3653246" cy="186878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Figura a mano libera 64"/>
            <p:cNvSpPr/>
            <p:nvPr/>
          </p:nvSpPr>
          <p:spPr>
            <a:xfrm>
              <a:off x="8763000" y="25563216"/>
              <a:ext cx="672202" cy="1856084"/>
            </a:xfrm>
            <a:custGeom>
              <a:avLst/>
              <a:gdLst>
                <a:gd name="connsiteX0" fmla="*/ 0 w 565150"/>
                <a:gd name="connsiteY0" fmla="*/ 1809750 h 1809750"/>
                <a:gd name="connsiteX1" fmla="*/ 12700 w 565150"/>
                <a:gd name="connsiteY1" fmla="*/ 1778000 h 1809750"/>
                <a:gd name="connsiteX2" fmla="*/ 19050 w 565150"/>
                <a:gd name="connsiteY2" fmla="*/ 1758950 h 1809750"/>
                <a:gd name="connsiteX3" fmla="*/ 38100 w 565150"/>
                <a:gd name="connsiteY3" fmla="*/ 1746250 h 1809750"/>
                <a:gd name="connsiteX4" fmla="*/ 57150 w 565150"/>
                <a:gd name="connsiteY4" fmla="*/ 1708150 h 1809750"/>
                <a:gd name="connsiteX5" fmla="*/ 69850 w 565150"/>
                <a:gd name="connsiteY5" fmla="*/ 1689100 h 1809750"/>
                <a:gd name="connsiteX6" fmla="*/ 88900 w 565150"/>
                <a:gd name="connsiteY6" fmla="*/ 1651000 h 1809750"/>
                <a:gd name="connsiteX7" fmla="*/ 107950 w 565150"/>
                <a:gd name="connsiteY7" fmla="*/ 1638300 h 1809750"/>
                <a:gd name="connsiteX8" fmla="*/ 120650 w 565150"/>
                <a:gd name="connsiteY8" fmla="*/ 1600200 h 1809750"/>
                <a:gd name="connsiteX9" fmla="*/ 127000 w 565150"/>
                <a:gd name="connsiteY9" fmla="*/ 1581150 h 1809750"/>
                <a:gd name="connsiteX10" fmla="*/ 139700 w 565150"/>
                <a:gd name="connsiteY10" fmla="*/ 1536700 h 1809750"/>
                <a:gd name="connsiteX11" fmla="*/ 152400 w 565150"/>
                <a:gd name="connsiteY11" fmla="*/ 1492250 h 1809750"/>
                <a:gd name="connsiteX12" fmla="*/ 184150 w 565150"/>
                <a:gd name="connsiteY12" fmla="*/ 1447800 h 1809750"/>
                <a:gd name="connsiteX13" fmla="*/ 203200 w 565150"/>
                <a:gd name="connsiteY13" fmla="*/ 1428750 h 1809750"/>
                <a:gd name="connsiteX14" fmla="*/ 222250 w 565150"/>
                <a:gd name="connsiteY14" fmla="*/ 1422400 h 1809750"/>
                <a:gd name="connsiteX15" fmla="*/ 247650 w 565150"/>
                <a:gd name="connsiteY15" fmla="*/ 1384300 h 1809750"/>
                <a:gd name="connsiteX16" fmla="*/ 266700 w 565150"/>
                <a:gd name="connsiteY16" fmla="*/ 1339850 h 1809750"/>
                <a:gd name="connsiteX17" fmla="*/ 273050 w 565150"/>
                <a:gd name="connsiteY17" fmla="*/ 1320800 h 1809750"/>
                <a:gd name="connsiteX18" fmla="*/ 311150 w 565150"/>
                <a:gd name="connsiteY18" fmla="*/ 1282700 h 1809750"/>
                <a:gd name="connsiteX19" fmla="*/ 323850 w 565150"/>
                <a:gd name="connsiteY19" fmla="*/ 1263650 h 1809750"/>
                <a:gd name="connsiteX20" fmla="*/ 330200 w 565150"/>
                <a:gd name="connsiteY20" fmla="*/ 1238250 h 1809750"/>
                <a:gd name="connsiteX21" fmla="*/ 342900 w 565150"/>
                <a:gd name="connsiteY21" fmla="*/ 1187450 h 1809750"/>
                <a:gd name="connsiteX22" fmla="*/ 349250 w 565150"/>
                <a:gd name="connsiteY22" fmla="*/ 1130300 h 1809750"/>
                <a:gd name="connsiteX23" fmla="*/ 355600 w 565150"/>
                <a:gd name="connsiteY23" fmla="*/ 1079500 h 1809750"/>
                <a:gd name="connsiteX24" fmla="*/ 349250 w 565150"/>
                <a:gd name="connsiteY24" fmla="*/ 577850 h 1809750"/>
                <a:gd name="connsiteX25" fmla="*/ 330200 w 565150"/>
                <a:gd name="connsiteY25" fmla="*/ 552450 h 1809750"/>
                <a:gd name="connsiteX26" fmla="*/ 304800 w 565150"/>
                <a:gd name="connsiteY26" fmla="*/ 514350 h 1809750"/>
                <a:gd name="connsiteX27" fmla="*/ 298450 w 565150"/>
                <a:gd name="connsiteY27" fmla="*/ 450850 h 1809750"/>
                <a:gd name="connsiteX28" fmla="*/ 292100 w 565150"/>
                <a:gd name="connsiteY28" fmla="*/ 254000 h 1809750"/>
                <a:gd name="connsiteX29" fmla="*/ 279400 w 565150"/>
                <a:gd name="connsiteY29" fmla="*/ 234950 h 1809750"/>
                <a:gd name="connsiteX30" fmla="*/ 254000 w 565150"/>
                <a:gd name="connsiteY30" fmla="*/ 228600 h 1809750"/>
                <a:gd name="connsiteX31" fmla="*/ 247650 w 565150"/>
                <a:gd name="connsiteY31" fmla="*/ 209550 h 1809750"/>
                <a:gd name="connsiteX32" fmla="*/ 260350 w 565150"/>
                <a:gd name="connsiteY32" fmla="*/ 0 h 1809750"/>
                <a:gd name="connsiteX33" fmla="*/ 266700 w 565150"/>
                <a:gd name="connsiteY33" fmla="*/ 120650 h 1809750"/>
                <a:gd name="connsiteX34" fmla="*/ 279400 w 565150"/>
                <a:gd name="connsiteY34" fmla="*/ 165100 h 1809750"/>
                <a:gd name="connsiteX35" fmla="*/ 285750 w 565150"/>
                <a:gd name="connsiteY35" fmla="*/ 190500 h 1809750"/>
                <a:gd name="connsiteX36" fmla="*/ 304800 w 565150"/>
                <a:gd name="connsiteY36" fmla="*/ 209550 h 1809750"/>
                <a:gd name="connsiteX37" fmla="*/ 349250 w 565150"/>
                <a:gd name="connsiteY37" fmla="*/ 228600 h 1809750"/>
                <a:gd name="connsiteX38" fmla="*/ 355600 w 565150"/>
                <a:gd name="connsiteY38" fmla="*/ 247650 h 1809750"/>
                <a:gd name="connsiteX39" fmla="*/ 368300 w 565150"/>
                <a:gd name="connsiteY39" fmla="*/ 266700 h 1809750"/>
                <a:gd name="connsiteX40" fmla="*/ 374650 w 565150"/>
                <a:gd name="connsiteY40" fmla="*/ 469900 h 1809750"/>
                <a:gd name="connsiteX41" fmla="*/ 387350 w 565150"/>
                <a:gd name="connsiteY41" fmla="*/ 488950 h 1809750"/>
                <a:gd name="connsiteX42" fmla="*/ 400050 w 565150"/>
                <a:gd name="connsiteY42" fmla="*/ 527050 h 1809750"/>
                <a:gd name="connsiteX43" fmla="*/ 406400 w 565150"/>
                <a:gd name="connsiteY43" fmla="*/ 590550 h 1809750"/>
                <a:gd name="connsiteX44" fmla="*/ 412750 w 565150"/>
                <a:gd name="connsiteY44" fmla="*/ 609600 h 1809750"/>
                <a:gd name="connsiteX45" fmla="*/ 419100 w 565150"/>
                <a:gd name="connsiteY45" fmla="*/ 654050 h 1809750"/>
                <a:gd name="connsiteX46" fmla="*/ 438150 w 565150"/>
                <a:gd name="connsiteY46" fmla="*/ 495300 h 1809750"/>
                <a:gd name="connsiteX47" fmla="*/ 444500 w 565150"/>
                <a:gd name="connsiteY47" fmla="*/ 438150 h 1809750"/>
                <a:gd name="connsiteX48" fmla="*/ 457200 w 565150"/>
                <a:gd name="connsiteY48" fmla="*/ 400050 h 1809750"/>
                <a:gd name="connsiteX49" fmla="*/ 463550 w 565150"/>
                <a:gd name="connsiteY49" fmla="*/ 374650 h 1809750"/>
                <a:gd name="connsiteX50" fmla="*/ 469900 w 565150"/>
                <a:gd name="connsiteY50" fmla="*/ 342900 h 1809750"/>
                <a:gd name="connsiteX51" fmla="*/ 488950 w 565150"/>
                <a:gd name="connsiteY51" fmla="*/ 304800 h 1809750"/>
                <a:gd name="connsiteX52" fmla="*/ 527050 w 565150"/>
                <a:gd name="connsiteY52" fmla="*/ 266700 h 1809750"/>
                <a:gd name="connsiteX53" fmla="*/ 539750 w 565150"/>
                <a:gd name="connsiteY53" fmla="*/ 247650 h 1809750"/>
                <a:gd name="connsiteX54" fmla="*/ 546100 w 565150"/>
                <a:gd name="connsiteY54" fmla="*/ 228600 h 1809750"/>
                <a:gd name="connsiteX55" fmla="*/ 558800 w 565150"/>
                <a:gd name="connsiteY55" fmla="*/ 171450 h 1809750"/>
                <a:gd name="connsiteX56" fmla="*/ 565150 w 565150"/>
                <a:gd name="connsiteY56" fmla="*/ 44450 h 1809750"/>
                <a:gd name="connsiteX57" fmla="*/ 558800 w 565150"/>
                <a:gd name="connsiteY57" fmla="*/ 304800 h 1809750"/>
                <a:gd name="connsiteX58" fmla="*/ 552450 w 565150"/>
                <a:gd name="connsiteY58" fmla="*/ 342900 h 1809750"/>
                <a:gd name="connsiteX59" fmla="*/ 527050 w 565150"/>
                <a:gd name="connsiteY59" fmla="*/ 400050 h 1809750"/>
                <a:gd name="connsiteX60" fmla="*/ 520700 w 565150"/>
                <a:gd name="connsiteY60" fmla="*/ 419100 h 1809750"/>
                <a:gd name="connsiteX61" fmla="*/ 495300 w 565150"/>
                <a:gd name="connsiteY61" fmla="*/ 457200 h 1809750"/>
                <a:gd name="connsiteX62" fmla="*/ 482600 w 565150"/>
                <a:gd name="connsiteY62" fmla="*/ 476250 h 1809750"/>
                <a:gd name="connsiteX63" fmla="*/ 469900 w 565150"/>
                <a:gd name="connsiteY63" fmla="*/ 704850 h 1809750"/>
                <a:gd name="connsiteX64" fmla="*/ 463550 w 565150"/>
                <a:gd name="connsiteY64" fmla="*/ 723900 h 1809750"/>
                <a:gd name="connsiteX65" fmla="*/ 457200 w 565150"/>
                <a:gd name="connsiteY65" fmla="*/ 774700 h 1809750"/>
                <a:gd name="connsiteX66" fmla="*/ 450850 w 565150"/>
                <a:gd name="connsiteY66" fmla="*/ 800100 h 1809750"/>
                <a:gd name="connsiteX67" fmla="*/ 438150 w 565150"/>
                <a:gd name="connsiteY67" fmla="*/ 1206500 h 1809750"/>
                <a:gd name="connsiteX68" fmla="*/ 431800 w 565150"/>
                <a:gd name="connsiteY68" fmla="*/ 1257300 h 1809750"/>
                <a:gd name="connsiteX69" fmla="*/ 425450 w 565150"/>
                <a:gd name="connsiteY69" fmla="*/ 1289050 h 1809750"/>
                <a:gd name="connsiteX70" fmla="*/ 419100 w 565150"/>
                <a:gd name="connsiteY70" fmla="*/ 1441450 h 1809750"/>
                <a:gd name="connsiteX71" fmla="*/ 425450 w 565150"/>
                <a:gd name="connsiteY71" fmla="*/ 1498600 h 1809750"/>
                <a:gd name="connsiteX72" fmla="*/ 431800 w 565150"/>
                <a:gd name="connsiteY72" fmla="*/ 1517650 h 1809750"/>
                <a:gd name="connsiteX73" fmla="*/ 438150 w 565150"/>
                <a:gd name="connsiteY73" fmla="*/ 1562100 h 1809750"/>
                <a:gd name="connsiteX74" fmla="*/ 450850 w 565150"/>
                <a:gd name="connsiteY74" fmla="*/ 1600200 h 1809750"/>
                <a:gd name="connsiteX75" fmla="*/ 463550 w 565150"/>
                <a:gd name="connsiteY75" fmla="*/ 1689100 h 1809750"/>
                <a:gd name="connsiteX76" fmla="*/ 476250 w 565150"/>
                <a:gd name="connsiteY76" fmla="*/ 1752600 h 1809750"/>
                <a:gd name="connsiteX77" fmla="*/ 488950 w 565150"/>
                <a:gd name="connsiteY77" fmla="*/ 1771650 h 1809750"/>
                <a:gd name="connsiteX78" fmla="*/ 495300 w 565150"/>
                <a:gd name="connsiteY78" fmla="*/ 1790700 h 1809750"/>
                <a:gd name="connsiteX79" fmla="*/ 508000 w 565150"/>
                <a:gd name="connsiteY79" fmla="*/ 1809750 h 180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65150" h="1809750">
                  <a:moveTo>
                    <a:pt x="0" y="1809750"/>
                  </a:moveTo>
                  <a:cubicBezTo>
                    <a:pt x="4233" y="1799167"/>
                    <a:pt x="8698" y="1788673"/>
                    <a:pt x="12700" y="1778000"/>
                  </a:cubicBezTo>
                  <a:cubicBezTo>
                    <a:pt x="15050" y="1771733"/>
                    <a:pt x="14869" y="1764177"/>
                    <a:pt x="19050" y="1758950"/>
                  </a:cubicBezTo>
                  <a:cubicBezTo>
                    <a:pt x="23818" y="1752991"/>
                    <a:pt x="31750" y="1750483"/>
                    <a:pt x="38100" y="1746250"/>
                  </a:cubicBezTo>
                  <a:cubicBezTo>
                    <a:pt x="74496" y="1691655"/>
                    <a:pt x="30860" y="1760730"/>
                    <a:pt x="57150" y="1708150"/>
                  </a:cubicBezTo>
                  <a:cubicBezTo>
                    <a:pt x="60563" y="1701324"/>
                    <a:pt x="66437" y="1695926"/>
                    <a:pt x="69850" y="1689100"/>
                  </a:cubicBezTo>
                  <a:cubicBezTo>
                    <a:pt x="80179" y="1668442"/>
                    <a:pt x="70702" y="1669198"/>
                    <a:pt x="88900" y="1651000"/>
                  </a:cubicBezTo>
                  <a:cubicBezTo>
                    <a:pt x="94296" y="1645604"/>
                    <a:pt x="101600" y="1642533"/>
                    <a:pt x="107950" y="1638300"/>
                  </a:cubicBezTo>
                  <a:lnTo>
                    <a:pt x="120650" y="1600200"/>
                  </a:lnTo>
                  <a:cubicBezTo>
                    <a:pt x="122767" y="1593850"/>
                    <a:pt x="125377" y="1587644"/>
                    <a:pt x="127000" y="1581150"/>
                  </a:cubicBezTo>
                  <a:cubicBezTo>
                    <a:pt x="146851" y="1501745"/>
                    <a:pt x="121480" y="1600469"/>
                    <a:pt x="139700" y="1536700"/>
                  </a:cubicBezTo>
                  <a:cubicBezTo>
                    <a:pt x="142413" y="1527205"/>
                    <a:pt x="147325" y="1502400"/>
                    <a:pt x="152400" y="1492250"/>
                  </a:cubicBezTo>
                  <a:cubicBezTo>
                    <a:pt x="156420" y="1484209"/>
                    <a:pt x="180698" y="1451827"/>
                    <a:pt x="184150" y="1447800"/>
                  </a:cubicBezTo>
                  <a:cubicBezTo>
                    <a:pt x="189994" y="1440982"/>
                    <a:pt x="195728" y="1433731"/>
                    <a:pt x="203200" y="1428750"/>
                  </a:cubicBezTo>
                  <a:cubicBezTo>
                    <a:pt x="208769" y="1425037"/>
                    <a:pt x="215900" y="1424517"/>
                    <a:pt x="222250" y="1422400"/>
                  </a:cubicBezTo>
                  <a:cubicBezTo>
                    <a:pt x="230717" y="1409700"/>
                    <a:pt x="243948" y="1399108"/>
                    <a:pt x="247650" y="1384300"/>
                  </a:cubicBezTo>
                  <a:cubicBezTo>
                    <a:pt x="260866" y="1331437"/>
                    <a:pt x="244774" y="1383703"/>
                    <a:pt x="266700" y="1339850"/>
                  </a:cubicBezTo>
                  <a:cubicBezTo>
                    <a:pt x="269693" y="1333863"/>
                    <a:pt x="268941" y="1326084"/>
                    <a:pt x="273050" y="1320800"/>
                  </a:cubicBezTo>
                  <a:cubicBezTo>
                    <a:pt x="284077" y="1306623"/>
                    <a:pt x="301187" y="1297644"/>
                    <a:pt x="311150" y="1282700"/>
                  </a:cubicBezTo>
                  <a:lnTo>
                    <a:pt x="323850" y="1263650"/>
                  </a:lnTo>
                  <a:cubicBezTo>
                    <a:pt x="325967" y="1255183"/>
                    <a:pt x="327802" y="1246641"/>
                    <a:pt x="330200" y="1238250"/>
                  </a:cubicBezTo>
                  <a:cubicBezTo>
                    <a:pt x="338642" y="1208702"/>
                    <a:pt x="337367" y="1226181"/>
                    <a:pt x="342900" y="1187450"/>
                  </a:cubicBezTo>
                  <a:cubicBezTo>
                    <a:pt x="345611" y="1168475"/>
                    <a:pt x="347010" y="1149336"/>
                    <a:pt x="349250" y="1130300"/>
                  </a:cubicBezTo>
                  <a:cubicBezTo>
                    <a:pt x="351244" y="1113352"/>
                    <a:pt x="353483" y="1096433"/>
                    <a:pt x="355600" y="1079500"/>
                  </a:cubicBezTo>
                  <a:cubicBezTo>
                    <a:pt x="353483" y="912283"/>
                    <a:pt x="357300" y="744886"/>
                    <a:pt x="349250" y="577850"/>
                  </a:cubicBezTo>
                  <a:cubicBezTo>
                    <a:pt x="348741" y="567279"/>
                    <a:pt x="336269" y="561120"/>
                    <a:pt x="330200" y="552450"/>
                  </a:cubicBezTo>
                  <a:cubicBezTo>
                    <a:pt x="321447" y="539946"/>
                    <a:pt x="304800" y="514350"/>
                    <a:pt x="304800" y="514350"/>
                  </a:cubicBezTo>
                  <a:cubicBezTo>
                    <a:pt x="302683" y="493183"/>
                    <a:pt x="299486" y="472097"/>
                    <a:pt x="298450" y="450850"/>
                  </a:cubicBezTo>
                  <a:cubicBezTo>
                    <a:pt x="295251" y="385277"/>
                    <a:pt x="297870" y="319397"/>
                    <a:pt x="292100" y="254000"/>
                  </a:cubicBezTo>
                  <a:cubicBezTo>
                    <a:pt x="291429" y="246398"/>
                    <a:pt x="285750" y="239183"/>
                    <a:pt x="279400" y="234950"/>
                  </a:cubicBezTo>
                  <a:cubicBezTo>
                    <a:pt x="272138" y="230109"/>
                    <a:pt x="262467" y="230717"/>
                    <a:pt x="254000" y="228600"/>
                  </a:cubicBezTo>
                  <a:cubicBezTo>
                    <a:pt x="251883" y="222250"/>
                    <a:pt x="247650" y="216243"/>
                    <a:pt x="247650" y="209550"/>
                  </a:cubicBezTo>
                  <a:cubicBezTo>
                    <a:pt x="247650" y="32079"/>
                    <a:pt x="234601" y="77247"/>
                    <a:pt x="260350" y="0"/>
                  </a:cubicBezTo>
                  <a:cubicBezTo>
                    <a:pt x="262467" y="40217"/>
                    <a:pt x="263211" y="80529"/>
                    <a:pt x="266700" y="120650"/>
                  </a:cubicBezTo>
                  <a:cubicBezTo>
                    <a:pt x="267941" y="134918"/>
                    <a:pt x="275454" y="151289"/>
                    <a:pt x="279400" y="165100"/>
                  </a:cubicBezTo>
                  <a:cubicBezTo>
                    <a:pt x="281798" y="173491"/>
                    <a:pt x="281420" y="182923"/>
                    <a:pt x="285750" y="190500"/>
                  </a:cubicBezTo>
                  <a:cubicBezTo>
                    <a:pt x="290205" y="198297"/>
                    <a:pt x="297492" y="204330"/>
                    <a:pt x="304800" y="209550"/>
                  </a:cubicBezTo>
                  <a:cubicBezTo>
                    <a:pt x="318532" y="219358"/>
                    <a:pt x="333704" y="223418"/>
                    <a:pt x="349250" y="228600"/>
                  </a:cubicBezTo>
                  <a:cubicBezTo>
                    <a:pt x="351367" y="234950"/>
                    <a:pt x="352607" y="241663"/>
                    <a:pt x="355600" y="247650"/>
                  </a:cubicBezTo>
                  <a:cubicBezTo>
                    <a:pt x="359013" y="254476"/>
                    <a:pt x="367648" y="259096"/>
                    <a:pt x="368300" y="266700"/>
                  </a:cubicBezTo>
                  <a:cubicBezTo>
                    <a:pt x="374087" y="334219"/>
                    <a:pt x="368863" y="402381"/>
                    <a:pt x="374650" y="469900"/>
                  </a:cubicBezTo>
                  <a:cubicBezTo>
                    <a:pt x="375302" y="477504"/>
                    <a:pt x="384250" y="481976"/>
                    <a:pt x="387350" y="488950"/>
                  </a:cubicBezTo>
                  <a:cubicBezTo>
                    <a:pt x="392787" y="501183"/>
                    <a:pt x="400050" y="527050"/>
                    <a:pt x="400050" y="527050"/>
                  </a:cubicBezTo>
                  <a:cubicBezTo>
                    <a:pt x="402167" y="548217"/>
                    <a:pt x="403165" y="569525"/>
                    <a:pt x="406400" y="590550"/>
                  </a:cubicBezTo>
                  <a:cubicBezTo>
                    <a:pt x="407418" y="597166"/>
                    <a:pt x="411437" y="603036"/>
                    <a:pt x="412750" y="609600"/>
                  </a:cubicBezTo>
                  <a:cubicBezTo>
                    <a:pt x="415685" y="624276"/>
                    <a:pt x="416983" y="639233"/>
                    <a:pt x="419100" y="654050"/>
                  </a:cubicBezTo>
                  <a:cubicBezTo>
                    <a:pt x="440871" y="588736"/>
                    <a:pt x="420409" y="654972"/>
                    <a:pt x="438150" y="495300"/>
                  </a:cubicBezTo>
                  <a:cubicBezTo>
                    <a:pt x="440267" y="476250"/>
                    <a:pt x="440741" y="456945"/>
                    <a:pt x="444500" y="438150"/>
                  </a:cubicBezTo>
                  <a:cubicBezTo>
                    <a:pt x="447125" y="425023"/>
                    <a:pt x="453953" y="413037"/>
                    <a:pt x="457200" y="400050"/>
                  </a:cubicBezTo>
                  <a:cubicBezTo>
                    <a:pt x="459317" y="391583"/>
                    <a:pt x="461657" y="383169"/>
                    <a:pt x="463550" y="374650"/>
                  </a:cubicBezTo>
                  <a:cubicBezTo>
                    <a:pt x="465891" y="364114"/>
                    <a:pt x="467282" y="353371"/>
                    <a:pt x="469900" y="342900"/>
                  </a:cubicBezTo>
                  <a:cubicBezTo>
                    <a:pt x="473738" y="327549"/>
                    <a:pt x="478153" y="316946"/>
                    <a:pt x="488950" y="304800"/>
                  </a:cubicBezTo>
                  <a:cubicBezTo>
                    <a:pt x="500882" y="291376"/>
                    <a:pt x="517087" y="281644"/>
                    <a:pt x="527050" y="266700"/>
                  </a:cubicBezTo>
                  <a:cubicBezTo>
                    <a:pt x="531283" y="260350"/>
                    <a:pt x="536337" y="254476"/>
                    <a:pt x="539750" y="247650"/>
                  </a:cubicBezTo>
                  <a:cubicBezTo>
                    <a:pt x="542743" y="241663"/>
                    <a:pt x="544261" y="235036"/>
                    <a:pt x="546100" y="228600"/>
                  </a:cubicBezTo>
                  <a:cubicBezTo>
                    <a:pt x="552078" y="207675"/>
                    <a:pt x="554435" y="193274"/>
                    <a:pt x="558800" y="171450"/>
                  </a:cubicBezTo>
                  <a:cubicBezTo>
                    <a:pt x="560917" y="129117"/>
                    <a:pt x="565150" y="2064"/>
                    <a:pt x="565150" y="44450"/>
                  </a:cubicBezTo>
                  <a:cubicBezTo>
                    <a:pt x="565150" y="131259"/>
                    <a:pt x="562491" y="218069"/>
                    <a:pt x="558800" y="304800"/>
                  </a:cubicBezTo>
                  <a:cubicBezTo>
                    <a:pt x="558253" y="317664"/>
                    <a:pt x="555573" y="330409"/>
                    <a:pt x="552450" y="342900"/>
                  </a:cubicBezTo>
                  <a:cubicBezTo>
                    <a:pt x="536068" y="408430"/>
                    <a:pt x="547899" y="358352"/>
                    <a:pt x="527050" y="400050"/>
                  </a:cubicBezTo>
                  <a:cubicBezTo>
                    <a:pt x="524057" y="406037"/>
                    <a:pt x="523951" y="413249"/>
                    <a:pt x="520700" y="419100"/>
                  </a:cubicBezTo>
                  <a:cubicBezTo>
                    <a:pt x="513287" y="432443"/>
                    <a:pt x="503767" y="444500"/>
                    <a:pt x="495300" y="457200"/>
                  </a:cubicBezTo>
                  <a:lnTo>
                    <a:pt x="482600" y="476250"/>
                  </a:lnTo>
                  <a:cubicBezTo>
                    <a:pt x="479081" y="588844"/>
                    <a:pt x="492286" y="626499"/>
                    <a:pt x="469900" y="704850"/>
                  </a:cubicBezTo>
                  <a:cubicBezTo>
                    <a:pt x="468061" y="711286"/>
                    <a:pt x="465667" y="717550"/>
                    <a:pt x="463550" y="723900"/>
                  </a:cubicBezTo>
                  <a:cubicBezTo>
                    <a:pt x="461433" y="740833"/>
                    <a:pt x="460005" y="757867"/>
                    <a:pt x="457200" y="774700"/>
                  </a:cubicBezTo>
                  <a:cubicBezTo>
                    <a:pt x="455765" y="783308"/>
                    <a:pt x="451118" y="791377"/>
                    <a:pt x="450850" y="800100"/>
                  </a:cubicBezTo>
                  <a:cubicBezTo>
                    <a:pt x="438150" y="1212865"/>
                    <a:pt x="485659" y="1063972"/>
                    <a:pt x="438150" y="1206500"/>
                  </a:cubicBezTo>
                  <a:cubicBezTo>
                    <a:pt x="436033" y="1223433"/>
                    <a:pt x="434395" y="1240433"/>
                    <a:pt x="431800" y="1257300"/>
                  </a:cubicBezTo>
                  <a:cubicBezTo>
                    <a:pt x="430159" y="1267967"/>
                    <a:pt x="426193" y="1278283"/>
                    <a:pt x="425450" y="1289050"/>
                  </a:cubicBezTo>
                  <a:cubicBezTo>
                    <a:pt x="421952" y="1339774"/>
                    <a:pt x="421217" y="1390650"/>
                    <a:pt x="419100" y="1441450"/>
                  </a:cubicBezTo>
                  <a:cubicBezTo>
                    <a:pt x="421217" y="1460500"/>
                    <a:pt x="422299" y="1479694"/>
                    <a:pt x="425450" y="1498600"/>
                  </a:cubicBezTo>
                  <a:cubicBezTo>
                    <a:pt x="426550" y="1505202"/>
                    <a:pt x="430487" y="1511086"/>
                    <a:pt x="431800" y="1517650"/>
                  </a:cubicBezTo>
                  <a:cubicBezTo>
                    <a:pt x="434735" y="1532326"/>
                    <a:pt x="434785" y="1547516"/>
                    <a:pt x="438150" y="1562100"/>
                  </a:cubicBezTo>
                  <a:cubicBezTo>
                    <a:pt x="441160" y="1575144"/>
                    <a:pt x="448649" y="1586995"/>
                    <a:pt x="450850" y="1600200"/>
                  </a:cubicBezTo>
                  <a:cubicBezTo>
                    <a:pt x="462004" y="1667124"/>
                    <a:pt x="452954" y="1609630"/>
                    <a:pt x="463550" y="1689100"/>
                  </a:cubicBezTo>
                  <a:cubicBezTo>
                    <a:pt x="465677" y="1705055"/>
                    <a:pt x="467479" y="1735057"/>
                    <a:pt x="476250" y="1752600"/>
                  </a:cubicBezTo>
                  <a:cubicBezTo>
                    <a:pt x="479663" y="1759426"/>
                    <a:pt x="485537" y="1764824"/>
                    <a:pt x="488950" y="1771650"/>
                  </a:cubicBezTo>
                  <a:cubicBezTo>
                    <a:pt x="491943" y="1777637"/>
                    <a:pt x="492307" y="1784713"/>
                    <a:pt x="495300" y="1790700"/>
                  </a:cubicBezTo>
                  <a:cubicBezTo>
                    <a:pt x="498713" y="1797526"/>
                    <a:pt x="508000" y="1809750"/>
                    <a:pt x="508000" y="180975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/>
            <p:cNvSpPr/>
            <p:nvPr/>
          </p:nvSpPr>
          <p:spPr>
            <a:xfrm>
              <a:off x="9264650" y="25476200"/>
              <a:ext cx="361950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0" name="Connettore 1 69"/>
            <p:cNvCxnSpPr>
              <a:stCxn id="69" idx="2"/>
            </p:cNvCxnSpPr>
            <p:nvPr/>
          </p:nvCxnSpPr>
          <p:spPr>
            <a:xfrm>
              <a:off x="9445625" y="25781000"/>
              <a:ext cx="2026605" cy="16637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>
              <a:stCxn id="69" idx="0"/>
            </p:cNvCxnSpPr>
            <p:nvPr/>
          </p:nvCxnSpPr>
          <p:spPr>
            <a:xfrm flipV="1">
              <a:off x="9445625" y="25083278"/>
              <a:ext cx="2026605" cy="3929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o 57"/>
          <p:cNvGrpSpPr/>
          <p:nvPr/>
        </p:nvGrpSpPr>
        <p:grpSpPr>
          <a:xfrm>
            <a:off x="7042451" y="4571012"/>
            <a:ext cx="2574040" cy="1101486"/>
            <a:chOff x="424665" y="23566622"/>
            <a:chExt cx="10024370" cy="4271671"/>
          </a:xfrm>
        </p:grpSpPr>
        <p:sp>
          <p:nvSpPr>
            <p:cNvPr id="38" name="Rettangolo 37"/>
            <p:cNvSpPr/>
            <p:nvPr/>
          </p:nvSpPr>
          <p:spPr>
            <a:xfrm>
              <a:off x="424665" y="23566622"/>
              <a:ext cx="10024370" cy="4209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 dirty="0"/>
            </a:p>
          </p:txBody>
        </p:sp>
        <p:pic>
          <p:nvPicPr>
            <p:cNvPr id="39" name="Picture 342" descr="C:\Users\User\Documents\Dati\Francesco\Fisica\Dottorato\Conferenze e meeting\Bremen Center for Computational Materials Science - BCCMS - 2014\filament_negf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59" r="30156"/>
            <a:stretch/>
          </p:blipFill>
          <p:spPr bwMode="auto">
            <a:xfrm>
              <a:off x="489108" y="23588228"/>
              <a:ext cx="2908752" cy="3577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43" descr="C:\Users\User\Documents\Dati\Francesco\Fisica\Dottorato\Conferenze e meeting\Bremen Center for Computational Materials Science - BCCMS - 2014\filament_negf_zoom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40" r="16662"/>
            <a:stretch/>
          </p:blipFill>
          <p:spPr bwMode="auto">
            <a:xfrm>
              <a:off x="3969661" y="23709166"/>
              <a:ext cx="3613502" cy="333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ttangolo 40"/>
            <p:cNvSpPr/>
            <p:nvPr/>
          </p:nvSpPr>
          <p:spPr>
            <a:xfrm>
              <a:off x="1494557" y="25086966"/>
              <a:ext cx="231010" cy="2400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/>
            </a:p>
          </p:txBody>
        </p:sp>
        <p:cxnSp>
          <p:nvCxnSpPr>
            <p:cNvPr id="42" name="Connettore 1 41"/>
            <p:cNvCxnSpPr>
              <a:stCxn id="41" idx="0"/>
            </p:cNvCxnSpPr>
            <p:nvPr/>
          </p:nvCxnSpPr>
          <p:spPr>
            <a:xfrm flipV="1">
              <a:off x="1610062" y="23709166"/>
              <a:ext cx="2359599" cy="13778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>
              <a:stCxn id="41" idx="2"/>
            </p:cNvCxnSpPr>
            <p:nvPr/>
          </p:nvCxnSpPr>
          <p:spPr>
            <a:xfrm>
              <a:off x="1610062" y="25326975"/>
              <a:ext cx="2359599" cy="17173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>
              <a:off x="6747434" y="26725265"/>
              <a:ext cx="506332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ttangolo 44"/>
            <p:cNvSpPr/>
            <p:nvPr/>
          </p:nvSpPr>
          <p:spPr>
            <a:xfrm>
              <a:off x="6233362" y="25960025"/>
              <a:ext cx="1161434" cy="4618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800" dirty="0" smtClean="0">
                  <a:solidFill>
                    <a:srgbClr val="FF0000"/>
                  </a:solidFill>
                </a:rPr>
                <a:t>1 nm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3969661" y="24326850"/>
              <a:ext cx="2386291" cy="16859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/>
            </a:p>
          </p:txBody>
        </p:sp>
        <p:sp>
          <p:nvSpPr>
            <p:cNvPr id="47" name="Parentesi graffa aperta 46"/>
            <p:cNvSpPr/>
            <p:nvPr/>
          </p:nvSpPr>
          <p:spPr>
            <a:xfrm rot="16200000">
              <a:off x="4169505" y="26849660"/>
              <a:ext cx="310104" cy="699507"/>
            </a:xfrm>
            <a:prstGeom prst="leftBrac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 dirty="0"/>
            </a:p>
          </p:txBody>
        </p:sp>
        <p:sp>
          <p:nvSpPr>
            <p:cNvPr id="48" name="Parentesi graffa aperta 47"/>
            <p:cNvSpPr/>
            <p:nvPr/>
          </p:nvSpPr>
          <p:spPr>
            <a:xfrm rot="16200000">
              <a:off x="5074616" y="26668705"/>
              <a:ext cx="310104" cy="1062500"/>
            </a:xfrm>
            <a:prstGeom prst="leftBrac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it-IT" sz="800" dirty="0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3308206" y="27376438"/>
              <a:ext cx="1516789" cy="461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800" dirty="0"/>
                <a:t>C</a:t>
              </a:r>
              <a:r>
                <a:rPr lang="en-US" sz="800" dirty="0" smtClean="0"/>
                <a:t>ontact</a:t>
              </a:r>
              <a:endParaRPr lang="it-IT" sz="800" dirty="0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5068850" y="27376438"/>
              <a:ext cx="2564866" cy="461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buNone/>
              </a:pPr>
              <a:r>
                <a:rPr lang="en-US" sz="800" dirty="0"/>
                <a:t>T</a:t>
              </a:r>
              <a:r>
                <a:rPr lang="en-US" sz="800" dirty="0" smtClean="0"/>
                <a:t>unnel distance</a:t>
              </a:r>
              <a:endParaRPr lang="it-IT" sz="800" dirty="0"/>
            </a:p>
          </p:txBody>
        </p:sp>
        <p:cxnSp>
          <p:nvCxnSpPr>
            <p:cNvPr id="56" name="Connettore 1 55"/>
            <p:cNvCxnSpPr/>
            <p:nvPr/>
          </p:nvCxnSpPr>
          <p:spPr>
            <a:xfrm>
              <a:off x="1224371" y="27044903"/>
              <a:ext cx="1237842" cy="194275"/>
            </a:xfrm>
            <a:prstGeom prst="line">
              <a:avLst/>
            </a:prstGeom>
            <a:ln w="19050">
              <a:solidFill>
                <a:srgbClr val="FF0000"/>
              </a:solidFill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tangolo 56"/>
            <p:cNvSpPr/>
            <p:nvPr/>
          </p:nvSpPr>
          <p:spPr>
            <a:xfrm>
              <a:off x="1221131" y="27176383"/>
              <a:ext cx="1485301" cy="4618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800" dirty="0" smtClean="0">
                  <a:solidFill>
                    <a:srgbClr val="FF0000"/>
                  </a:solidFill>
                </a:rPr>
                <a:t>300 nm</a:t>
              </a:r>
              <a:endParaRPr lang="it-IT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Rettangolo 59"/>
          <p:cNvSpPr/>
          <p:nvPr/>
        </p:nvSpPr>
        <p:spPr>
          <a:xfrm>
            <a:off x="6026015" y="4371940"/>
            <a:ext cx="151626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buNone/>
            </a:pPr>
            <a:r>
              <a:rPr lang="it-IT" sz="1400" b="1" dirty="0" err="1" smtClean="0">
                <a:cs typeface="Times New Roman" pitchFamily="18" charset="0"/>
              </a:rPr>
              <a:t>Nanofilaments</a:t>
            </a:r>
            <a:endParaRPr lang="it-IT" sz="1400" dirty="0"/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74" y="791358"/>
            <a:ext cx="1125766" cy="141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CasellaDiTesto 75"/>
          <p:cNvSpPr txBox="1"/>
          <p:nvPr/>
        </p:nvSpPr>
        <p:spPr>
          <a:xfrm>
            <a:off x="1998816" y="512188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err="1" smtClean="0">
                <a:solidFill>
                  <a:schemeClr val="tx1"/>
                </a:solidFill>
              </a:rPr>
              <a:t>Piezoelectricity</a:t>
            </a:r>
            <a:endParaRPr lang="it-IT" sz="1400" b="1" dirty="0">
              <a:solidFill>
                <a:schemeClr val="tx1"/>
              </a:solidFill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348820" y="1004412"/>
            <a:ext cx="1564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err="1" smtClean="0">
                <a:solidFill>
                  <a:schemeClr val="tx1"/>
                </a:solidFill>
              </a:rPr>
              <a:t>Heat</a:t>
            </a:r>
            <a:r>
              <a:rPr lang="it-IT" sz="1400" b="1" dirty="0" smtClean="0">
                <a:solidFill>
                  <a:schemeClr val="tx1"/>
                </a:solidFill>
              </a:rPr>
              <a:t> </a:t>
            </a:r>
            <a:r>
              <a:rPr lang="it-IT" sz="1400" b="1" dirty="0" err="1" smtClean="0">
                <a:solidFill>
                  <a:schemeClr val="tx1"/>
                </a:solidFill>
              </a:rPr>
              <a:t>dissipation</a:t>
            </a:r>
            <a:endParaRPr lang="it-IT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VFF </a:t>
            </a:r>
            <a:r>
              <a:rPr lang="en-US" dirty="0" err="1" smtClean="0"/>
              <a:t>vs</a:t>
            </a:r>
            <a:r>
              <a:rPr lang="en-US" dirty="0" smtClean="0"/>
              <a:t> Elasticity</a:t>
            </a:r>
            <a:endParaRPr lang="it-IT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57200" y="860425"/>
            <a:ext cx="868680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fontAlgn="auto">
              <a:lnSpc>
                <a:spcPct val="80000"/>
              </a:lnSpc>
              <a:spcBef>
                <a:spcPts val="425"/>
              </a:spcBef>
              <a:spcAft>
                <a:spcPts val="0"/>
              </a:spcAft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it-IT" sz="2200" kern="0" dirty="0" err="1"/>
              <a:t>Evaluating</a:t>
            </a:r>
            <a:r>
              <a:rPr lang="it-IT" sz="2200" kern="0" dirty="0"/>
              <a:t> </a:t>
            </a:r>
            <a:r>
              <a:rPr lang="it-IT" sz="2200" kern="0" dirty="0" err="1"/>
              <a:t>when</a:t>
            </a:r>
            <a:r>
              <a:rPr lang="it-IT" sz="2200" kern="0" dirty="0"/>
              <a:t> Continuum </a:t>
            </a:r>
            <a:r>
              <a:rPr lang="it-IT" sz="2200" kern="0" dirty="0" err="1"/>
              <a:t>Elasticity</a:t>
            </a:r>
            <a:r>
              <a:rPr lang="it-IT" sz="2200" kern="0" dirty="0"/>
              <a:t> </a:t>
            </a:r>
            <a:r>
              <a:rPr lang="it-IT" sz="2200" kern="0" dirty="0" err="1"/>
              <a:t>failures</a:t>
            </a:r>
            <a:r>
              <a:rPr lang="it-IT" sz="2200" kern="0" dirty="0"/>
              <a:t> </a:t>
            </a:r>
            <a:r>
              <a:rPr lang="it-IT" sz="2200" kern="0" dirty="0" err="1"/>
              <a:t>is</a:t>
            </a:r>
            <a:r>
              <a:rPr lang="it-IT" sz="2200" kern="0" dirty="0"/>
              <a:t> </a:t>
            </a:r>
            <a:r>
              <a:rPr lang="it-IT" sz="2200" kern="0" dirty="0" err="1"/>
              <a:t>not</a:t>
            </a:r>
            <a:r>
              <a:rPr lang="it-IT" sz="2200" kern="0" dirty="0"/>
              <a:t> </a:t>
            </a:r>
            <a:r>
              <a:rPr lang="it-IT" sz="2200" kern="0" dirty="0" err="1"/>
              <a:t>trivial</a:t>
            </a:r>
            <a:r>
              <a:rPr lang="it-IT" sz="2200" kern="0" dirty="0"/>
              <a:t>. </a:t>
            </a:r>
          </a:p>
          <a:p>
            <a:pPr fontAlgn="auto">
              <a:lnSpc>
                <a:spcPct val="80000"/>
              </a:lnSpc>
              <a:spcBef>
                <a:spcPts val="425"/>
              </a:spcBef>
              <a:spcAft>
                <a:spcPts val="0"/>
              </a:spcAft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it-IT" sz="2200" kern="0" dirty="0" err="1"/>
              <a:t>It</a:t>
            </a:r>
            <a:r>
              <a:rPr lang="it-IT" sz="2200" kern="0" dirty="0"/>
              <a:t> </a:t>
            </a:r>
            <a:r>
              <a:rPr lang="it-IT" sz="2200" kern="0" dirty="0" err="1"/>
              <a:t>depends</a:t>
            </a:r>
            <a:r>
              <a:rPr lang="it-IT" sz="2200" kern="0" dirty="0"/>
              <a:t> on </a:t>
            </a:r>
            <a:r>
              <a:rPr lang="it-IT" sz="2200" kern="0" dirty="0" err="1"/>
              <a:t>structure</a:t>
            </a:r>
            <a:r>
              <a:rPr lang="it-IT" sz="2200" kern="0" dirty="0"/>
              <a:t> </a:t>
            </a:r>
            <a:r>
              <a:rPr lang="it-IT" sz="2200" kern="0" dirty="0" err="1"/>
              <a:t>geometry</a:t>
            </a:r>
            <a:r>
              <a:rPr lang="it-IT" sz="2200" kern="0" dirty="0"/>
              <a:t>. In </a:t>
            </a:r>
            <a:r>
              <a:rPr lang="it-IT" sz="2200" kern="0" dirty="0" err="1"/>
              <a:t>general</a:t>
            </a:r>
            <a:r>
              <a:rPr lang="it-IT" sz="2200" kern="0" dirty="0"/>
              <a:t>, </a:t>
            </a:r>
            <a:r>
              <a:rPr lang="it-IT" sz="2200" kern="0" dirty="0" err="1"/>
              <a:t>it</a:t>
            </a:r>
            <a:r>
              <a:rPr lang="it-IT" sz="2200" kern="0" dirty="0"/>
              <a:t> </a:t>
            </a:r>
            <a:r>
              <a:rPr lang="it-IT" sz="2200" kern="0" dirty="0" err="1"/>
              <a:t>fails</a:t>
            </a:r>
            <a:r>
              <a:rPr lang="it-IT" sz="2200" kern="0" dirty="0"/>
              <a:t> </a:t>
            </a:r>
            <a:r>
              <a:rPr lang="it-IT" sz="2200" kern="0" dirty="0" err="1"/>
              <a:t>near</a:t>
            </a:r>
            <a:r>
              <a:rPr lang="it-IT" sz="2200" kern="0" dirty="0"/>
              <a:t> </a:t>
            </a:r>
            <a:r>
              <a:rPr lang="it-IT" sz="2200" kern="0" dirty="0" err="1"/>
              <a:t>interfaces</a:t>
            </a:r>
            <a:endParaRPr lang="it-IT" sz="2200" kern="0" dirty="0"/>
          </a:p>
        </p:txBody>
      </p:sp>
      <p:pic>
        <p:nvPicPr>
          <p:cNvPr id="706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93925"/>
            <a:ext cx="4135438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57200" y="1736725"/>
            <a:ext cx="320040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fontAlgn="auto">
              <a:lnSpc>
                <a:spcPct val="80000"/>
              </a:lnSpc>
              <a:spcBef>
                <a:spcPts val="425"/>
              </a:spcBef>
              <a:spcAft>
                <a:spcPts val="0"/>
              </a:spcAft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lang="it-IT" sz="1800" kern="0"/>
              <a:t>InAs  quantum dot on GaAs substrate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029200" y="2139950"/>
            <a:ext cx="3886200" cy="51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fontAlgn="auto">
              <a:lnSpc>
                <a:spcPct val="80000"/>
              </a:lnSpc>
              <a:spcBef>
                <a:spcPts val="425"/>
              </a:spcBef>
              <a:spcAft>
                <a:spcPts val="0"/>
              </a:spcAft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it-IT" sz="1800" kern="0"/>
              <a:t>Self assembled by strain relaxation</a:t>
            </a:r>
          </a:p>
          <a:p>
            <a:pPr fontAlgn="auto">
              <a:lnSpc>
                <a:spcPct val="80000"/>
              </a:lnSpc>
              <a:spcBef>
                <a:spcPts val="425"/>
              </a:spcBef>
              <a:spcAft>
                <a:spcPts val="0"/>
              </a:spcAft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it-IT" sz="1800" kern="0"/>
              <a:t>High lattice mismatch (about 7%)</a:t>
            </a:r>
          </a:p>
        </p:txBody>
      </p:sp>
      <p:pic>
        <p:nvPicPr>
          <p:cNvPr id="7066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657600"/>
            <a:ext cx="408463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0664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3652838"/>
            <a:ext cx="3851275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0665" name="CasellaDiTesto 8"/>
          <p:cNvSpPr txBox="1">
            <a:spLocks noChangeArrowheads="1"/>
          </p:cNvSpPr>
          <p:nvPr/>
        </p:nvSpPr>
        <p:spPr bwMode="auto">
          <a:xfrm>
            <a:off x="2365375" y="3500438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sz="2000" b="1"/>
              <a:t>15% </a:t>
            </a:r>
            <a:r>
              <a:rPr lang="it-IT" altLang="it-IT" sz="2000"/>
              <a:t>differences</a:t>
            </a:r>
          </a:p>
        </p:txBody>
      </p:sp>
    </p:spTree>
    <p:extLst>
      <p:ext uri="{BB962C8B-B14F-4D97-AF65-F5344CB8AC3E}">
        <p14:creationId xmlns:p14="http://schemas.microsoft.com/office/powerpoint/2010/main" val="187875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VFF vs </a:t>
            </a:r>
            <a:r>
              <a:rPr lang="it-IT" dirty="0" err="1" smtClean="0"/>
              <a:t>Elasticity</a:t>
            </a:r>
            <a:r>
              <a:rPr lang="it-IT" dirty="0" smtClean="0"/>
              <a:t> II</a:t>
            </a:r>
            <a:endParaRPr lang="it-IT" dirty="0"/>
          </a:p>
        </p:txBody>
      </p:sp>
      <p:pic>
        <p:nvPicPr>
          <p:cNvPr id="7168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1382713"/>
            <a:ext cx="2336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68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433513"/>
            <a:ext cx="22018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85" name="Text Box 14"/>
          <p:cNvSpPr txBox="1">
            <a:spLocks noChangeArrowheads="1"/>
          </p:cNvSpPr>
          <p:nvPr/>
        </p:nvSpPr>
        <p:spPr bwMode="auto">
          <a:xfrm>
            <a:off x="3351213" y="1689100"/>
            <a:ext cx="32004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tabLst>
                <a:tab pos="723900" algn="l"/>
                <a:tab pos="1447800" algn="l"/>
                <a:tab pos="2171700" algn="l"/>
                <a:tab pos="2895600" algn="l"/>
              </a:tabLst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425"/>
              </a:spcBef>
              <a:buFont typeface="Wingdings" pitchFamily="2" charset="2"/>
              <a:buNone/>
            </a:pPr>
            <a:r>
              <a:rPr lang="it-IT" altLang="it-IT"/>
              <a:t>Increase height up to 5 nm</a:t>
            </a:r>
          </a:p>
        </p:txBody>
      </p:sp>
      <p:pic>
        <p:nvPicPr>
          <p:cNvPr id="7168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386138"/>
            <a:ext cx="4243387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68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400425"/>
            <a:ext cx="4433888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688" name="CasellaDiTesto 8"/>
          <p:cNvSpPr txBox="1">
            <a:spLocks noChangeArrowheads="1"/>
          </p:cNvSpPr>
          <p:nvPr/>
        </p:nvSpPr>
        <p:spPr bwMode="auto">
          <a:xfrm>
            <a:off x="3565525" y="868363"/>
            <a:ext cx="5219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it-IT" sz="1800"/>
              <a:t>Smaller differences on low aspect/ratio structures</a:t>
            </a:r>
            <a:endParaRPr lang="it-IT" altLang="it-IT" sz="1800"/>
          </a:p>
        </p:txBody>
      </p:sp>
      <p:sp>
        <p:nvSpPr>
          <p:cNvPr id="71689" name="Ovale 9"/>
          <p:cNvSpPr>
            <a:spLocks noChangeArrowheads="1"/>
          </p:cNvSpPr>
          <p:nvPr/>
        </p:nvSpPr>
        <p:spPr bwMode="auto">
          <a:xfrm>
            <a:off x="1265238" y="2149475"/>
            <a:ext cx="304800" cy="258763"/>
          </a:xfrm>
          <a:prstGeom prst="ellips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71690" name="Ovale 10"/>
          <p:cNvSpPr>
            <a:spLocks noChangeArrowheads="1"/>
          </p:cNvSpPr>
          <p:nvPr/>
        </p:nvSpPr>
        <p:spPr bwMode="auto">
          <a:xfrm>
            <a:off x="2225675" y="2149475"/>
            <a:ext cx="304800" cy="258763"/>
          </a:xfrm>
          <a:prstGeom prst="ellipse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cxnSp>
        <p:nvCxnSpPr>
          <p:cNvPr id="71691" name="Connettore 1 11"/>
          <p:cNvCxnSpPr>
            <a:cxnSpLocks noChangeShapeType="1"/>
            <a:stCxn id="71689" idx="5"/>
          </p:cNvCxnSpPr>
          <p:nvPr/>
        </p:nvCxnSpPr>
        <p:spPr bwMode="auto">
          <a:xfrm rot="16200000" flipH="1">
            <a:off x="2282826" y="1612900"/>
            <a:ext cx="449262" cy="196373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692" name="Connettore 1 13"/>
          <p:cNvCxnSpPr>
            <a:cxnSpLocks noChangeShapeType="1"/>
            <a:stCxn id="71690" idx="5"/>
          </p:cNvCxnSpPr>
          <p:nvPr/>
        </p:nvCxnSpPr>
        <p:spPr bwMode="auto">
          <a:xfrm rot="16200000" flipH="1">
            <a:off x="2862263" y="1993900"/>
            <a:ext cx="266700" cy="101917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693" name="CasellaDiTesto 14"/>
          <p:cNvSpPr txBox="1">
            <a:spLocks noChangeArrowheads="1"/>
          </p:cNvSpPr>
          <p:nvPr/>
        </p:nvSpPr>
        <p:spPr bwMode="auto">
          <a:xfrm>
            <a:off x="3505200" y="2484438"/>
            <a:ext cx="292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/>
              <a:t>VFF is </a:t>
            </a:r>
            <a:r>
              <a:rPr lang="it-IT" altLang="it-IT" b="1"/>
              <a:t>fundamental</a:t>
            </a:r>
            <a:r>
              <a:rPr lang="it-IT" altLang="it-IT"/>
              <a:t> also to </a:t>
            </a:r>
            <a:br>
              <a:rPr lang="it-IT" altLang="it-IT"/>
            </a:br>
            <a:r>
              <a:rPr lang="it-IT" altLang="it-IT"/>
              <a:t>include </a:t>
            </a:r>
            <a:r>
              <a:rPr lang="it-IT" altLang="it-IT" b="1"/>
              <a:t>internal strain </a:t>
            </a:r>
            <a:r>
              <a:rPr lang="it-IT" altLang="it-IT"/>
              <a:t>here!</a:t>
            </a:r>
          </a:p>
        </p:txBody>
      </p:sp>
      <p:cxnSp>
        <p:nvCxnSpPr>
          <p:cNvPr id="71694" name="Connettore 2 18"/>
          <p:cNvCxnSpPr>
            <a:cxnSpLocks noChangeShapeType="1"/>
          </p:cNvCxnSpPr>
          <p:nvPr/>
        </p:nvCxnSpPr>
        <p:spPr bwMode="auto">
          <a:xfrm>
            <a:off x="3200400" y="2087563"/>
            <a:ext cx="3048000" cy="1587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9326" y="3131882"/>
            <a:ext cx="2658011" cy="208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656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9" grpId="0" animBg="1"/>
      <p:bldP spid="71690" grpId="0" animBg="1"/>
      <p:bldP spid="7169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Empirical</a:t>
            </a:r>
            <a:r>
              <a:rPr lang="it-IT" dirty="0" smtClean="0"/>
              <a:t> Tight </a:t>
            </a:r>
            <a:r>
              <a:rPr lang="it-IT" dirty="0" err="1" smtClean="0"/>
              <a:t>Binding</a:t>
            </a:r>
            <a:endParaRPr lang="it-IT" dirty="0"/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874712" y="1430338"/>
            <a:ext cx="1947862" cy="1951037"/>
            <a:chOff x="4695" y="1285"/>
            <a:chExt cx="1227" cy="1229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4712" y="1307"/>
              <a:ext cx="1186" cy="11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None/>
              </a:pPr>
              <a:endParaRPr lang="it-IT" altLang="it-IT"/>
            </a:p>
          </p:txBody>
        </p:sp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4695" y="1285"/>
              <a:ext cx="1227" cy="1229"/>
              <a:chOff x="4695" y="1285"/>
              <a:chExt cx="1227" cy="1229"/>
            </a:xfrm>
          </p:grpSpPr>
          <p:sp>
            <p:nvSpPr>
              <p:cNvPr id="7" name="Oval 23"/>
              <p:cNvSpPr>
                <a:spLocks noChangeArrowheads="1"/>
              </p:cNvSpPr>
              <p:nvPr/>
            </p:nvSpPr>
            <p:spPr bwMode="auto">
              <a:xfrm>
                <a:off x="4697" y="1291"/>
                <a:ext cx="44" cy="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sp>
            <p:nvSpPr>
              <p:cNvPr id="8" name="Oval 30"/>
              <p:cNvSpPr>
                <a:spLocks noChangeArrowheads="1"/>
              </p:cNvSpPr>
              <p:nvPr/>
            </p:nvSpPr>
            <p:spPr bwMode="auto">
              <a:xfrm>
                <a:off x="5869" y="1285"/>
                <a:ext cx="44" cy="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sp>
            <p:nvSpPr>
              <p:cNvPr id="9" name="Oval 37"/>
              <p:cNvSpPr>
                <a:spLocks noChangeArrowheads="1"/>
              </p:cNvSpPr>
              <p:nvPr/>
            </p:nvSpPr>
            <p:spPr bwMode="auto">
              <a:xfrm>
                <a:off x="5878" y="2474"/>
                <a:ext cx="44" cy="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sp>
            <p:nvSpPr>
              <p:cNvPr id="10" name="Oval 44"/>
              <p:cNvSpPr>
                <a:spLocks noChangeArrowheads="1"/>
              </p:cNvSpPr>
              <p:nvPr/>
            </p:nvSpPr>
            <p:spPr bwMode="auto">
              <a:xfrm>
                <a:off x="4695" y="2472"/>
                <a:ext cx="44" cy="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</p:grp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1011237" y="1655763"/>
            <a:ext cx="1516062" cy="1425575"/>
            <a:chOff x="4781" y="1427"/>
            <a:chExt cx="955" cy="898"/>
          </a:xfrm>
        </p:grpSpPr>
        <p:sp>
          <p:nvSpPr>
            <p:cNvPr id="12" name="Text Box 45"/>
            <p:cNvSpPr txBox="1">
              <a:spLocks noChangeArrowheads="1"/>
            </p:cNvSpPr>
            <p:nvPr/>
          </p:nvSpPr>
          <p:spPr bwMode="auto">
            <a:xfrm>
              <a:off x="5149" y="1692"/>
              <a:ext cx="32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None/>
              </a:pPr>
              <a:r>
                <a:rPr lang="it-IT" altLang="it-IT" sz="3200">
                  <a:latin typeface="Symbol" pitchFamily="18" charset="2"/>
                </a:rPr>
                <a:t>Y</a:t>
              </a:r>
              <a:endParaRPr lang="en-US" altLang="it-IT" sz="3200">
                <a:latin typeface="Symbol" pitchFamily="18" charset="2"/>
              </a:endParaRPr>
            </a:p>
          </p:txBody>
        </p:sp>
        <p:sp>
          <p:nvSpPr>
            <p:cNvPr id="13" name="Line 46"/>
            <p:cNvSpPr>
              <a:spLocks noChangeShapeType="1"/>
            </p:cNvSpPr>
            <p:nvPr/>
          </p:nvSpPr>
          <p:spPr bwMode="auto">
            <a:xfrm>
              <a:off x="4875" y="1427"/>
              <a:ext cx="301" cy="3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None/>
              </a:pPr>
              <a:endParaRPr lang="it-IT"/>
            </a:p>
          </p:txBody>
        </p:sp>
        <p:sp>
          <p:nvSpPr>
            <p:cNvPr id="14" name="Line 47"/>
            <p:cNvSpPr>
              <a:spLocks noChangeShapeType="1"/>
            </p:cNvSpPr>
            <p:nvPr/>
          </p:nvSpPr>
          <p:spPr bwMode="auto">
            <a:xfrm rot="-5400000">
              <a:off x="4872" y="2018"/>
              <a:ext cx="301" cy="3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None/>
              </a:pPr>
              <a:endParaRPr lang="it-IT"/>
            </a:p>
          </p:txBody>
        </p:sp>
        <p:sp>
          <p:nvSpPr>
            <p:cNvPr id="15" name="Line 48"/>
            <p:cNvSpPr>
              <a:spLocks noChangeShapeType="1"/>
            </p:cNvSpPr>
            <p:nvPr/>
          </p:nvSpPr>
          <p:spPr bwMode="auto">
            <a:xfrm rot="5400000" flipH="1">
              <a:off x="5435" y="2024"/>
              <a:ext cx="301" cy="3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None/>
              </a:pPr>
              <a:endParaRPr lang="it-IT"/>
            </a:p>
          </p:txBody>
        </p:sp>
        <p:sp>
          <p:nvSpPr>
            <p:cNvPr id="16" name="Line 49"/>
            <p:cNvSpPr>
              <a:spLocks noChangeShapeType="1"/>
            </p:cNvSpPr>
            <p:nvPr/>
          </p:nvSpPr>
          <p:spPr bwMode="auto">
            <a:xfrm flipH="1">
              <a:off x="5432" y="1436"/>
              <a:ext cx="301" cy="3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buNone/>
              </a:pPr>
              <a:endParaRPr lang="it-IT"/>
            </a:p>
          </p:txBody>
        </p:sp>
        <p:sp>
          <p:nvSpPr>
            <p:cNvPr id="17" name="Text Box 50"/>
            <p:cNvSpPr txBox="1">
              <a:spLocks noChangeArrowheads="1"/>
            </p:cNvSpPr>
            <p:nvPr/>
          </p:nvSpPr>
          <p:spPr bwMode="auto">
            <a:xfrm>
              <a:off x="4781" y="1499"/>
              <a:ext cx="342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None/>
              </a:pPr>
              <a:r>
                <a:rPr lang="it-IT" altLang="it-IT" sz="2200" i="1"/>
                <a:t>C</a:t>
              </a:r>
              <a:r>
                <a:rPr lang="it-IT" altLang="it-IT" sz="2200" i="1" baseline="-25000"/>
                <a:t>i</a:t>
              </a:r>
              <a:r>
                <a:rPr lang="it-IT" altLang="it-IT" sz="2200" i="1" baseline="-25000">
                  <a:latin typeface="Symbol" pitchFamily="18" charset="2"/>
                </a:rPr>
                <a:t>a</a:t>
              </a:r>
              <a:endParaRPr lang="en-US" altLang="it-IT" sz="2200" i="1" baseline="-25000">
                <a:latin typeface="Symbol" pitchFamily="18" charset="2"/>
              </a:endParaRPr>
            </a:p>
          </p:txBody>
        </p:sp>
      </p:grpSp>
      <p:grpSp>
        <p:nvGrpSpPr>
          <p:cNvPr id="18" name="Group 55"/>
          <p:cNvGrpSpPr>
            <a:grpSpLocks/>
          </p:cNvGrpSpPr>
          <p:nvPr/>
        </p:nvGrpSpPr>
        <p:grpSpPr bwMode="auto">
          <a:xfrm>
            <a:off x="676274" y="923925"/>
            <a:ext cx="2339975" cy="2973388"/>
            <a:chOff x="4570" y="966"/>
            <a:chExt cx="1474" cy="1873"/>
          </a:xfrm>
        </p:grpSpPr>
        <p:grpSp>
          <p:nvGrpSpPr>
            <p:cNvPr id="19" name="Group 54"/>
            <p:cNvGrpSpPr>
              <a:grpSpLocks/>
            </p:cNvGrpSpPr>
            <p:nvPr/>
          </p:nvGrpSpPr>
          <p:grpSpPr bwMode="auto">
            <a:xfrm>
              <a:off x="4570" y="966"/>
              <a:ext cx="1474" cy="1873"/>
              <a:chOff x="4570" y="966"/>
              <a:chExt cx="1474" cy="1873"/>
            </a:xfrm>
          </p:grpSpPr>
          <p:sp>
            <p:nvSpPr>
              <p:cNvPr id="21" name="Oval 18"/>
              <p:cNvSpPr>
                <a:spLocks noChangeArrowheads="1"/>
              </p:cNvSpPr>
              <p:nvPr/>
            </p:nvSpPr>
            <p:spPr bwMode="auto">
              <a:xfrm>
                <a:off x="4572" y="1180"/>
                <a:ext cx="291" cy="269"/>
              </a:xfrm>
              <a:prstGeom prst="ellipse">
                <a:avLst/>
              </a:prstGeom>
              <a:solidFill>
                <a:srgbClr val="01FF25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4624" y="972"/>
                <a:ext cx="177" cy="329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>
                <a:off x="4633" y="1327"/>
                <a:ext cx="177" cy="329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sp>
            <p:nvSpPr>
              <p:cNvPr id="24" name="Oval 25"/>
              <p:cNvSpPr>
                <a:spLocks noChangeArrowheads="1"/>
              </p:cNvSpPr>
              <p:nvPr/>
            </p:nvSpPr>
            <p:spPr bwMode="auto">
              <a:xfrm>
                <a:off x="5744" y="1174"/>
                <a:ext cx="291" cy="269"/>
              </a:xfrm>
              <a:prstGeom prst="ellipse">
                <a:avLst/>
              </a:prstGeom>
              <a:solidFill>
                <a:srgbClr val="01FF25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grpSp>
            <p:nvGrpSpPr>
              <p:cNvPr id="25" name="Group 27"/>
              <p:cNvGrpSpPr>
                <a:grpSpLocks/>
              </p:cNvGrpSpPr>
              <p:nvPr/>
            </p:nvGrpSpPr>
            <p:grpSpPr bwMode="auto">
              <a:xfrm>
                <a:off x="5796" y="966"/>
                <a:ext cx="186" cy="684"/>
                <a:chOff x="2904" y="2118"/>
                <a:chExt cx="126" cy="786"/>
              </a:xfrm>
            </p:grpSpPr>
            <p:sp>
              <p:nvSpPr>
                <p:cNvPr id="34" name="Oval 28"/>
                <p:cNvSpPr>
                  <a:spLocks noChangeArrowheads="1"/>
                </p:cNvSpPr>
                <p:nvPr/>
              </p:nvSpPr>
              <p:spPr bwMode="auto">
                <a:xfrm>
                  <a:off x="2904" y="2118"/>
                  <a:ext cx="120" cy="378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buNone/>
                  </a:pPr>
                  <a:endParaRPr lang="it-IT" altLang="it-IT"/>
                </a:p>
              </p:txBody>
            </p:sp>
            <p:sp>
              <p:nvSpPr>
                <p:cNvPr id="35" name="Oval 29"/>
                <p:cNvSpPr>
                  <a:spLocks noChangeArrowheads="1"/>
                </p:cNvSpPr>
                <p:nvPr/>
              </p:nvSpPr>
              <p:spPr bwMode="auto">
                <a:xfrm>
                  <a:off x="2910" y="2526"/>
                  <a:ext cx="120" cy="378"/>
                </a:xfrm>
                <a:prstGeom prst="ellipse">
                  <a:avLst/>
                </a:prstGeom>
                <a:solidFill>
                  <a:schemeClr val="accent2">
                    <a:alpha val="50195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buNone/>
                  </a:pPr>
                  <a:endParaRPr lang="it-IT" altLang="it-IT"/>
                </a:p>
              </p:txBody>
            </p:sp>
          </p:grpSp>
          <p:sp>
            <p:nvSpPr>
              <p:cNvPr id="26" name="Oval 32"/>
              <p:cNvSpPr>
                <a:spLocks noChangeArrowheads="1"/>
              </p:cNvSpPr>
              <p:nvPr/>
            </p:nvSpPr>
            <p:spPr bwMode="auto">
              <a:xfrm>
                <a:off x="5753" y="2363"/>
                <a:ext cx="291" cy="269"/>
              </a:xfrm>
              <a:prstGeom prst="ellipse">
                <a:avLst/>
              </a:prstGeom>
              <a:solidFill>
                <a:srgbClr val="01FF25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grpSp>
            <p:nvGrpSpPr>
              <p:cNvPr id="27" name="Group 34"/>
              <p:cNvGrpSpPr>
                <a:grpSpLocks/>
              </p:cNvGrpSpPr>
              <p:nvPr/>
            </p:nvGrpSpPr>
            <p:grpSpPr bwMode="auto">
              <a:xfrm>
                <a:off x="5805" y="2155"/>
                <a:ext cx="186" cy="684"/>
                <a:chOff x="2904" y="2118"/>
                <a:chExt cx="126" cy="786"/>
              </a:xfrm>
            </p:grpSpPr>
            <p:sp>
              <p:nvSpPr>
                <p:cNvPr id="32" name="Oval 35"/>
                <p:cNvSpPr>
                  <a:spLocks noChangeArrowheads="1"/>
                </p:cNvSpPr>
                <p:nvPr/>
              </p:nvSpPr>
              <p:spPr bwMode="auto">
                <a:xfrm>
                  <a:off x="2904" y="2118"/>
                  <a:ext cx="120" cy="378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buNone/>
                  </a:pPr>
                  <a:endParaRPr lang="it-IT" altLang="it-IT"/>
                </a:p>
              </p:txBody>
            </p:sp>
            <p:sp>
              <p:nvSpPr>
                <p:cNvPr id="33" name="Oval 36"/>
                <p:cNvSpPr>
                  <a:spLocks noChangeArrowheads="1"/>
                </p:cNvSpPr>
                <p:nvPr/>
              </p:nvSpPr>
              <p:spPr bwMode="auto">
                <a:xfrm>
                  <a:off x="2910" y="2526"/>
                  <a:ext cx="120" cy="378"/>
                </a:xfrm>
                <a:prstGeom prst="ellipse">
                  <a:avLst/>
                </a:prstGeom>
                <a:solidFill>
                  <a:schemeClr val="accent2">
                    <a:alpha val="50195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buNone/>
                  </a:pPr>
                  <a:endParaRPr lang="it-IT" altLang="it-IT"/>
                </a:p>
              </p:txBody>
            </p:sp>
          </p:grpSp>
          <p:sp>
            <p:nvSpPr>
              <p:cNvPr id="28" name="Oval 39"/>
              <p:cNvSpPr>
                <a:spLocks noChangeArrowheads="1"/>
              </p:cNvSpPr>
              <p:nvPr/>
            </p:nvSpPr>
            <p:spPr bwMode="auto">
              <a:xfrm>
                <a:off x="4570" y="2361"/>
                <a:ext cx="291" cy="269"/>
              </a:xfrm>
              <a:prstGeom prst="ellipse">
                <a:avLst/>
              </a:prstGeom>
              <a:solidFill>
                <a:srgbClr val="01FF25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None/>
                </a:pPr>
                <a:endParaRPr lang="it-IT" altLang="it-IT"/>
              </a:p>
            </p:txBody>
          </p:sp>
          <p:grpSp>
            <p:nvGrpSpPr>
              <p:cNvPr id="29" name="Group 41"/>
              <p:cNvGrpSpPr>
                <a:grpSpLocks/>
              </p:cNvGrpSpPr>
              <p:nvPr/>
            </p:nvGrpSpPr>
            <p:grpSpPr bwMode="auto">
              <a:xfrm>
                <a:off x="4622" y="2153"/>
                <a:ext cx="186" cy="684"/>
                <a:chOff x="2904" y="2118"/>
                <a:chExt cx="126" cy="786"/>
              </a:xfrm>
            </p:grpSpPr>
            <p:sp>
              <p:nvSpPr>
                <p:cNvPr id="30" name="Oval 42"/>
                <p:cNvSpPr>
                  <a:spLocks noChangeArrowheads="1"/>
                </p:cNvSpPr>
                <p:nvPr/>
              </p:nvSpPr>
              <p:spPr bwMode="auto">
                <a:xfrm>
                  <a:off x="2904" y="2118"/>
                  <a:ext cx="120" cy="378"/>
                </a:xfrm>
                <a:prstGeom prst="ellipse">
                  <a:avLst/>
                </a:prstGeom>
                <a:solidFill>
                  <a:srgbClr val="FF00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buNone/>
                  </a:pPr>
                  <a:endParaRPr lang="it-IT" altLang="it-IT"/>
                </a:p>
              </p:txBody>
            </p:sp>
            <p:sp>
              <p:nvSpPr>
                <p:cNvPr id="31" name="Oval 43"/>
                <p:cNvSpPr>
                  <a:spLocks noChangeArrowheads="1"/>
                </p:cNvSpPr>
                <p:nvPr/>
              </p:nvSpPr>
              <p:spPr bwMode="auto">
                <a:xfrm>
                  <a:off x="2910" y="2526"/>
                  <a:ext cx="120" cy="378"/>
                </a:xfrm>
                <a:prstGeom prst="ellipse">
                  <a:avLst/>
                </a:prstGeom>
                <a:solidFill>
                  <a:schemeClr val="accent2">
                    <a:alpha val="50195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buNone/>
                  </a:pPr>
                  <a:endParaRPr lang="it-IT" altLang="it-IT"/>
                </a:p>
              </p:txBody>
            </p:sp>
          </p:grpSp>
        </p:grp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4796" y="980"/>
              <a:ext cx="7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buNone/>
              </a:pPr>
              <a:r>
                <a:rPr lang="it-IT" altLang="it-IT" i="1">
                  <a:latin typeface="Symbol" pitchFamily="18" charset="2"/>
                </a:rPr>
                <a:t>f= </a:t>
              </a:r>
              <a:r>
                <a:rPr lang="it-IT" altLang="it-IT">
                  <a:latin typeface="Arial" pitchFamily="34" charset="0"/>
                </a:rPr>
                <a:t>orbital</a:t>
              </a:r>
              <a:endParaRPr lang="en-US" altLang="it-IT">
                <a:latin typeface="Arial" pitchFamily="34" charset="0"/>
              </a:endParaRPr>
            </a:p>
          </p:txBody>
        </p:sp>
      </p:grpSp>
      <p:graphicFrame>
        <p:nvGraphicFramePr>
          <p:cNvPr id="3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637405"/>
              </p:ext>
            </p:extLst>
          </p:nvPr>
        </p:nvGraphicFramePr>
        <p:xfrm>
          <a:off x="3810819" y="1582737"/>
          <a:ext cx="4992688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812" name="Equation" r:id="rId3" imgW="3009600" imgH="609480" progId="Equation.3">
                  <p:embed/>
                </p:oleObj>
              </mc:Choice>
              <mc:Fallback>
                <p:oleObj name="Equation" r:id="rId3" imgW="300960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819" y="1582737"/>
                        <a:ext cx="4992688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469897"/>
              </p:ext>
            </p:extLst>
          </p:nvPr>
        </p:nvGraphicFramePr>
        <p:xfrm>
          <a:off x="3874113" y="2901156"/>
          <a:ext cx="30099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813" name="Equazione" r:id="rId5" imgW="3009600" imgH="482400" progId="Equation.3">
                  <p:embed/>
                </p:oleObj>
              </mc:Choice>
              <mc:Fallback>
                <p:oleObj name="Equazione" r:id="rId5" imgW="3009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113" y="2901156"/>
                        <a:ext cx="3009900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 18"/>
          <p:cNvGrpSpPr>
            <a:grpSpLocks/>
          </p:cNvGrpSpPr>
          <p:nvPr/>
        </p:nvGrpSpPr>
        <p:grpSpPr bwMode="auto">
          <a:xfrm>
            <a:off x="859964" y="4845325"/>
            <a:ext cx="7988300" cy="1008063"/>
            <a:chOff x="682" y="1292"/>
            <a:chExt cx="5033" cy="635"/>
          </a:xfrm>
        </p:grpSpPr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4012" y="1326"/>
              <a:ext cx="1703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it-IT" altLang="it-IT"/>
                <a:t> matrix notation: </a:t>
              </a:r>
            </a:p>
            <a:p>
              <a:pPr>
                <a:spcBef>
                  <a:spcPct val="50000"/>
                </a:spcBef>
                <a:buNone/>
              </a:pPr>
              <a:r>
                <a:rPr lang="it-IT" altLang="it-IT" sz="2400" b="1"/>
                <a:t>H</a:t>
              </a:r>
              <a:r>
                <a:rPr lang="it-IT" altLang="it-IT" sz="2400"/>
                <a:t>C=EC</a:t>
              </a:r>
            </a:p>
          </p:txBody>
        </p:sp>
        <p:graphicFrame>
          <p:nvGraphicFramePr>
            <p:cNvPr id="40" name="Object 7"/>
            <p:cNvGraphicFramePr>
              <a:graphicFrameLocks noChangeAspect="1"/>
            </p:cNvGraphicFramePr>
            <p:nvPr/>
          </p:nvGraphicFramePr>
          <p:xfrm>
            <a:off x="682" y="1292"/>
            <a:ext cx="2951" cy="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2814" name="Equation" r:id="rId7" imgW="3174840" imgH="660240" progId="Equation.3">
                    <p:embed/>
                  </p:oleObj>
                </mc:Choice>
                <mc:Fallback>
                  <p:oleObj name="Equation" r:id="rId7" imgW="3174840" imgH="6602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2" y="1292"/>
                          <a:ext cx="2951" cy="6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1276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7" name="Group 7"/>
          <p:cNvGrpSpPr>
            <a:grpSpLocks/>
          </p:cNvGrpSpPr>
          <p:nvPr/>
        </p:nvGrpSpPr>
        <p:grpSpPr bwMode="auto">
          <a:xfrm>
            <a:off x="736600" y="762000"/>
            <a:ext cx="2689225" cy="2049463"/>
            <a:chOff x="1885" y="1860"/>
            <a:chExt cx="2282" cy="1896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885" y="1860"/>
              <a:ext cx="2282" cy="1896"/>
            </a:xfrm>
            <a:prstGeom prst="rect">
              <a:avLst/>
            </a:prstGeom>
            <a:noFill/>
            <a:ln w="38100">
              <a:solidFill>
                <a:srgbClr val="3333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it-IT" sz="18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2477" name="Picture 5" descr="tigfig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" y="1879"/>
              <a:ext cx="2249" cy="1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68" name="Rettangolo 9"/>
          <p:cNvSpPr>
            <a:spLocks noChangeArrowheads="1"/>
          </p:cNvSpPr>
          <p:nvPr/>
        </p:nvSpPr>
        <p:spPr bwMode="auto">
          <a:xfrm>
            <a:off x="3487738" y="1062038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it-IT"/>
              <a:t>The sp</a:t>
            </a:r>
            <a:r>
              <a:rPr lang="en-US" altLang="it-IT" baseline="30000"/>
              <a:t>3</a:t>
            </a:r>
            <a:r>
              <a:rPr lang="en-US" altLang="it-IT"/>
              <a:t>s* Hamiltonian </a:t>
            </a:r>
            <a:br>
              <a:rPr lang="en-US" altLang="it-IT"/>
            </a:br>
            <a:r>
              <a:rPr lang="en-US" altLang="it-IT"/>
              <a:t>[Vogl et al. J. Phys. Chem Sol. 44, 365 (1983)]</a:t>
            </a:r>
            <a:endParaRPr lang="it-IT" altLang="it-IT"/>
          </a:p>
        </p:txBody>
      </p:sp>
      <p:grpSp>
        <p:nvGrpSpPr>
          <p:cNvPr id="62469" name="Group 6"/>
          <p:cNvGrpSpPr>
            <a:grpSpLocks/>
          </p:cNvGrpSpPr>
          <p:nvPr/>
        </p:nvGrpSpPr>
        <p:grpSpPr bwMode="auto">
          <a:xfrm>
            <a:off x="765175" y="3221038"/>
            <a:ext cx="5321300" cy="3125787"/>
            <a:chOff x="2158" y="1416"/>
            <a:chExt cx="3194" cy="2028"/>
          </a:xfrm>
        </p:grpSpPr>
        <p:pic>
          <p:nvPicPr>
            <p:cNvPr id="62474" name="Picture 4" descr="fig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7" t="-2" r="8170" b="57640"/>
            <a:stretch>
              <a:fillRect/>
            </a:stretch>
          </p:blipFill>
          <p:spPr bwMode="auto">
            <a:xfrm>
              <a:off x="2158" y="1416"/>
              <a:ext cx="1682" cy="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5" name="Picture 5" descr="fig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8" r="8496" b="57576"/>
            <a:stretch>
              <a:fillRect/>
            </a:stretch>
          </p:blipFill>
          <p:spPr bwMode="auto">
            <a:xfrm>
              <a:off x="3720" y="1428"/>
              <a:ext cx="1632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693738" y="3263900"/>
            <a:ext cx="7899400" cy="3013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62471" name="Rettangolo 16"/>
          <p:cNvSpPr>
            <a:spLocks noChangeArrowheads="1"/>
          </p:cNvSpPr>
          <p:nvPr/>
        </p:nvSpPr>
        <p:spPr bwMode="auto">
          <a:xfrm>
            <a:off x="2312988" y="2959100"/>
            <a:ext cx="6640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it-IT" b="1">
                <a:solidFill>
                  <a:srgbClr val="FF0000"/>
                </a:solidFill>
              </a:rPr>
              <a:t>The sp</a:t>
            </a:r>
            <a:r>
              <a:rPr lang="en-US" altLang="it-IT" b="1" baseline="30000">
                <a:solidFill>
                  <a:srgbClr val="FF0000"/>
                </a:solidFill>
              </a:rPr>
              <a:t>3</a:t>
            </a:r>
            <a:r>
              <a:rPr lang="en-US" altLang="it-IT" b="1">
                <a:solidFill>
                  <a:srgbClr val="FF0000"/>
                </a:solidFill>
              </a:rPr>
              <a:t>d</a:t>
            </a:r>
            <a:r>
              <a:rPr lang="en-US" altLang="it-IT" b="1" baseline="30000">
                <a:solidFill>
                  <a:srgbClr val="FF0000"/>
                </a:solidFill>
              </a:rPr>
              <a:t>5</a:t>
            </a:r>
            <a:r>
              <a:rPr lang="en-US" altLang="it-IT" b="1">
                <a:solidFill>
                  <a:srgbClr val="FF0000"/>
                </a:solidFill>
              </a:rPr>
              <a:t>s* Hamiltonian [Jancu et al. PRB 57 (1998); PRB (2001)]</a:t>
            </a:r>
            <a:endParaRPr lang="it-IT" altLang="it-IT" b="1">
              <a:solidFill>
                <a:srgbClr val="FF0000"/>
              </a:solidFill>
            </a:endParaRPr>
          </a:p>
        </p:txBody>
      </p:sp>
      <p:pic>
        <p:nvPicPr>
          <p:cNvPr id="62472" name="Picture 20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r="14935"/>
          <a:stretch>
            <a:fillRect/>
          </a:stretch>
        </p:blipFill>
        <p:spPr bwMode="auto">
          <a:xfrm>
            <a:off x="6032500" y="3479800"/>
            <a:ext cx="239871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CasellaDiTesto 18"/>
          <p:cNvSpPr txBox="1">
            <a:spLocks noChangeArrowheads="1"/>
          </p:cNvSpPr>
          <p:nvPr/>
        </p:nvSpPr>
        <p:spPr bwMode="auto">
          <a:xfrm>
            <a:off x="6154738" y="3343275"/>
            <a:ext cx="554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sz="1600"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sz="14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GaN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Empirical</a:t>
            </a:r>
            <a:r>
              <a:rPr lang="it-IT" dirty="0"/>
              <a:t> </a:t>
            </a:r>
            <a:r>
              <a:rPr lang="it-IT" dirty="0" smtClean="0"/>
              <a:t>Tight-</a:t>
            </a:r>
            <a:r>
              <a:rPr lang="it-IT" dirty="0" err="1" smtClean="0"/>
              <a:t>Binding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81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65501" y="2957036"/>
            <a:ext cx="584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it-IT" sz="3200" dirty="0" err="1" smtClean="0"/>
              <a:t>Alloys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6648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Alloys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0113" y="852488"/>
            <a:ext cx="7693025" cy="37242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Can treat alloys in two ways: VCA (virtual crystal approximation, effective material) or ‘real’ structure (e.g. random alloy)</a:t>
            </a:r>
          </a:p>
          <a:p>
            <a:pPr lvl="1">
              <a:defRPr/>
            </a:pPr>
            <a:r>
              <a:rPr lang="en-US" dirty="0" smtClean="0"/>
              <a:t>In VCA matrix elements are taken as mean values:</a:t>
            </a:r>
          </a:p>
          <a:p>
            <a:pPr marL="914400" lvl="2" indent="0">
              <a:buFont typeface="Arial" pitchFamily="34" charset="0"/>
              <a:buNone/>
              <a:defRPr/>
            </a:pPr>
            <a:r>
              <a:rPr lang="en-US" dirty="0" smtClean="0"/>
              <a:t>In</a:t>
            </a:r>
            <a:r>
              <a:rPr lang="en-US" baseline="-25000" dirty="0" smtClean="0"/>
              <a:t>x</a:t>
            </a:r>
            <a:r>
              <a:rPr lang="en-US" dirty="0" smtClean="0"/>
              <a:t>Ga</a:t>
            </a:r>
            <a:r>
              <a:rPr lang="en-US" baseline="-25000" dirty="0" smtClean="0"/>
              <a:t>1-x</a:t>
            </a:r>
            <a:r>
              <a:rPr lang="en-US" dirty="0" smtClean="0"/>
              <a:t>N =  x*(</a:t>
            </a:r>
            <a:r>
              <a:rPr lang="en-US" dirty="0" err="1" smtClean="0"/>
              <a:t>InN</a:t>
            </a:r>
            <a:r>
              <a:rPr lang="en-US" dirty="0" smtClean="0"/>
              <a:t>) + (1-x)*(</a:t>
            </a:r>
            <a:r>
              <a:rPr lang="en-US" dirty="0" err="1" smtClean="0"/>
              <a:t>GaN</a:t>
            </a:r>
            <a:r>
              <a:rPr lang="en-US" dirty="0" smtClean="0"/>
              <a:t>)</a:t>
            </a:r>
          </a:p>
          <a:p>
            <a:pPr marL="739775" lvl="1">
              <a:defRPr/>
            </a:pPr>
            <a:r>
              <a:rPr lang="en-US" dirty="0"/>
              <a:t>o</a:t>
            </a:r>
            <a:r>
              <a:rPr lang="en-US" dirty="0" smtClean="0"/>
              <a:t>therwise  onsite elements according to the atom and hopping element according to the pair</a:t>
            </a:r>
            <a:endParaRPr lang="en-US" dirty="0"/>
          </a:p>
        </p:txBody>
      </p:sp>
      <p:pic>
        <p:nvPicPr>
          <p:cNvPr id="23556" name="Immagine 1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2" b="37334"/>
          <a:stretch>
            <a:fillRect/>
          </a:stretch>
        </p:blipFill>
        <p:spPr bwMode="auto">
          <a:xfrm>
            <a:off x="6716713" y="3811588"/>
            <a:ext cx="1727200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uppo 23"/>
          <p:cNvGrpSpPr>
            <a:grpSpLocks/>
          </p:cNvGrpSpPr>
          <p:nvPr/>
        </p:nvGrpSpPr>
        <p:grpSpPr bwMode="auto">
          <a:xfrm>
            <a:off x="4737100" y="3579813"/>
            <a:ext cx="1795463" cy="1562100"/>
            <a:chOff x="2897374" y="3291076"/>
            <a:chExt cx="1795043" cy="1561282"/>
          </a:xfrm>
        </p:grpSpPr>
        <p:sp>
          <p:nvSpPr>
            <p:cNvPr id="5" name="Ovale 4"/>
            <p:cNvSpPr/>
            <p:nvPr/>
          </p:nvSpPr>
          <p:spPr>
            <a:xfrm>
              <a:off x="3583014" y="4039984"/>
              <a:ext cx="180933" cy="19198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6" name="Ovale 5"/>
            <p:cNvSpPr/>
            <p:nvPr/>
          </p:nvSpPr>
          <p:spPr>
            <a:xfrm>
              <a:off x="4009952" y="3757557"/>
              <a:ext cx="180933" cy="190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7" name="Ovale 6"/>
            <p:cNvSpPr/>
            <p:nvPr/>
          </p:nvSpPr>
          <p:spPr>
            <a:xfrm>
              <a:off x="3484612" y="3522730"/>
              <a:ext cx="179346" cy="19198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8" name="Ovale 7"/>
            <p:cNvSpPr/>
            <p:nvPr/>
          </p:nvSpPr>
          <p:spPr>
            <a:xfrm>
              <a:off x="3583014" y="4571517"/>
              <a:ext cx="180933" cy="191987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9" name="Ovale 8"/>
            <p:cNvSpPr/>
            <p:nvPr/>
          </p:nvSpPr>
          <p:spPr>
            <a:xfrm>
              <a:off x="3192580" y="3817850"/>
              <a:ext cx="180933" cy="1904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cxnSp>
          <p:nvCxnSpPr>
            <p:cNvPr id="11" name="Connettore 1 10"/>
            <p:cNvCxnSpPr>
              <a:stCxn id="5" idx="2"/>
              <a:endCxn id="9" idx="5"/>
            </p:cNvCxnSpPr>
            <p:nvPr/>
          </p:nvCxnSpPr>
          <p:spPr>
            <a:xfrm flipH="1" flipV="1">
              <a:off x="3348119" y="3979690"/>
              <a:ext cx="234895" cy="15708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flipV="1">
              <a:off x="3662370" y="4235143"/>
              <a:ext cx="0" cy="33637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flipH="1" flipV="1">
              <a:off x="3583014" y="3714716"/>
              <a:ext cx="79356" cy="32526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 flipV="1">
              <a:off x="3738552" y="3916223"/>
              <a:ext cx="271399" cy="19198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87" name="CasellaDiTesto 18"/>
            <p:cNvSpPr txBox="1">
              <a:spLocks noChangeArrowheads="1"/>
            </p:cNvSpPr>
            <p:nvPr/>
          </p:nvSpPr>
          <p:spPr bwMode="auto">
            <a:xfrm>
              <a:off x="3792277" y="4483026"/>
              <a:ext cx="3770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it-IT"/>
                <a:t>In</a:t>
              </a:r>
            </a:p>
          </p:txBody>
        </p:sp>
        <p:sp>
          <p:nvSpPr>
            <p:cNvPr id="23588" name="CasellaDiTesto 19"/>
            <p:cNvSpPr txBox="1">
              <a:spLocks noChangeArrowheads="1"/>
            </p:cNvSpPr>
            <p:nvPr/>
          </p:nvSpPr>
          <p:spPr bwMode="auto">
            <a:xfrm>
              <a:off x="2897374" y="3714306"/>
              <a:ext cx="3770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it-IT"/>
                <a:t>In</a:t>
              </a:r>
            </a:p>
          </p:txBody>
        </p:sp>
        <p:sp>
          <p:nvSpPr>
            <p:cNvPr id="23589" name="CasellaDiTesto 20"/>
            <p:cNvSpPr txBox="1">
              <a:spLocks noChangeArrowheads="1"/>
            </p:cNvSpPr>
            <p:nvPr/>
          </p:nvSpPr>
          <p:spPr bwMode="auto">
            <a:xfrm>
              <a:off x="4199974" y="3671041"/>
              <a:ext cx="4924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it-IT"/>
                <a:t>Ga</a:t>
              </a:r>
            </a:p>
          </p:txBody>
        </p:sp>
        <p:sp>
          <p:nvSpPr>
            <p:cNvPr id="23590" name="CasellaDiTesto 21"/>
            <p:cNvSpPr txBox="1">
              <a:spLocks noChangeArrowheads="1"/>
            </p:cNvSpPr>
            <p:nvPr/>
          </p:nvSpPr>
          <p:spPr bwMode="auto">
            <a:xfrm>
              <a:off x="3560334" y="3291076"/>
              <a:ext cx="4924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it-IT"/>
                <a:t>Ga</a:t>
              </a:r>
            </a:p>
          </p:txBody>
        </p:sp>
        <p:sp>
          <p:nvSpPr>
            <p:cNvPr id="23591" name="CasellaDiTesto 22"/>
            <p:cNvSpPr txBox="1">
              <a:spLocks noChangeArrowheads="1"/>
            </p:cNvSpPr>
            <p:nvPr/>
          </p:nvSpPr>
          <p:spPr bwMode="auto">
            <a:xfrm>
              <a:off x="3739120" y="4040372"/>
              <a:ext cx="351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it-IT"/>
                <a:t>N</a:t>
              </a:r>
            </a:p>
          </p:txBody>
        </p:sp>
      </p:grpSp>
      <p:grpSp>
        <p:nvGrpSpPr>
          <p:cNvPr id="23558" name="Gruppo 42"/>
          <p:cNvGrpSpPr>
            <a:grpSpLocks/>
          </p:cNvGrpSpPr>
          <p:nvPr/>
        </p:nvGrpSpPr>
        <p:grpSpPr bwMode="auto">
          <a:xfrm>
            <a:off x="1339850" y="3594100"/>
            <a:ext cx="2306638" cy="1560513"/>
            <a:chOff x="1488015" y="3593927"/>
            <a:chExt cx="2307046" cy="1561282"/>
          </a:xfrm>
        </p:grpSpPr>
        <p:grpSp>
          <p:nvGrpSpPr>
            <p:cNvPr id="23563" name="Gruppo 24"/>
            <p:cNvGrpSpPr>
              <a:grpSpLocks/>
            </p:cNvGrpSpPr>
            <p:nvPr/>
          </p:nvGrpSpPr>
          <p:grpSpPr bwMode="auto">
            <a:xfrm>
              <a:off x="1488015" y="3593927"/>
              <a:ext cx="2307046" cy="1561282"/>
              <a:chOff x="2577731" y="3291076"/>
              <a:chExt cx="2307046" cy="1561282"/>
            </a:xfrm>
          </p:grpSpPr>
          <p:sp>
            <p:nvSpPr>
              <p:cNvPr id="26" name="Ovale 25"/>
              <p:cNvSpPr/>
              <p:nvPr/>
            </p:nvSpPr>
            <p:spPr>
              <a:xfrm>
                <a:off x="3582797" y="4040745"/>
                <a:ext cx="181007" cy="1905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:endParaRPr lang="en-US"/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3193790" y="3816798"/>
                <a:ext cx="181007" cy="192182"/>
              </a:xfrm>
              <a:prstGeom prst="ellipse">
                <a:avLst/>
              </a:prstGeom>
              <a:solidFill>
                <a:srgbClr val="8263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:endParaRPr lang="en-US"/>
              </a:p>
            </p:txBody>
          </p:sp>
          <p:cxnSp>
            <p:nvCxnSpPr>
              <p:cNvPr id="31" name="Connettore 1 30"/>
              <p:cNvCxnSpPr>
                <a:stCxn id="26" idx="2"/>
                <a:endCxn id="30" idx="5"/>
              </p:cNvCxnSpPr>
              <p:nvPr/>
            </p:nvCxnSpPr>
            <p:spPr>
              <a:xfrm flipH="1" flipV="1">
                <a:off x="3347805" y="3980391"/>
                <a:ext cx="234992" cy="15565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1 31"/>
              <p:cNvCxnSpPr/>
              <p:nvPr/>
            </p:nvCxnSpPr>
            <p:spPr>
              <a:xfrm flipV="1">
                <a:off x="3662186" y="4236104"/>
                <a:ext cx="0" cy="33512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1 32"/>
              <p:cNvCxnSpPr/>
              <p:nvPr/>
            </p:nvCxnSpPr>
            <p:spPr>
              <a:xfrm flipH="1" flipV="1">
                <a:off x="3582797" y="3713559"/>
                <a:ext cx="79389" cy="32718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1 33"/>
              <p:cNvCxnSpPr/>
              <p:nvPr/>
            </p:nvCxnSpPr>
            <p:spPr>
              <a:xfrm flipV="1">
                <a:off x="3738399" y="3916859"/>
                <a:ext cx="271510" cy="19218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73" name="CasellaDiTesto 34"/>
              <p:cNvSpPr txBox="1">
                <a:spLocks noChangeArrowheads="1"/>
              </p:cNvSpPr>
              <p:nvPr/>
            </p:nvSpPr>
            <p:spPr bwMode="auto">
              <a:xfrm>
                <a:off x="3792277" y="4483026"/>
                <a:ext cx="684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altLang="it-IT"/>
                  <a:t>InGa</a:t>
                </a:r>
              </a:p>
            </p:txBody>
          </p:sp>
          <p:sp>
            <p:nvSpPr>
              <p:cNvPr id="23574" name="CasellaDiTesto 35"/>
              <p:cNvSpPr txBox="1">
                <a:spLocks noChangeArrowheads="1"/>
              </p:cNvSpPr>
              <p:nvPr/>
            </p:nvSpPr>
            <p:spPr bwMode="auto">
              <a:xfrm>
                <a:off x="2577731" y="3714306"/>
                <a:ext cx="684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altLang="it-IT"/>
                  <a:t>InGa</a:t>
                </a:r>
              </a:p>
            </p:txBody>
          </p:sp>
          <p:sp>
            <p:nvSpPr>
              <p:cNvPr id="23575" name="CasellaDiTesto 36"/>
              <p:cNvSpPr txBox="1">
                <a:spLocks noChangeArrowheads="1"/>
              </p:cNvSpPr>
              <p:nvPr/>
            </p:nvSpPr>
            <p:spPr bwMode="auto">
              <a:xfrm>
                <a:off x="4199974" y="3671041"/>
                <a:ext cx="684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altLang="it-IT"/>
                  <a:t>InGa</a:t>
                </a:r>
              </a:p>
            </p:txBody>
          </p:sp>
          <p:sp>
            <p:nvSpPr>
              <p:cNvPr id="23576" name="CasellaDiTesto 37"/>
              <p:cNvSpPr txBox="1">
                <a:spLocks noChangeArrowheads="1"/>
              </p:cNvSpPr>
              <p:nvPr/>
            </p:nvSpPr>
            <p:spPr bwMode="auto">
              <a:xfrm>
                <a:off x="3560334" y="3291076"/>
                <a:ext cx="6848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altLang="it-IT"/>
                  <a:t>InGa</a:t>
                </a:r>
              </a:p>
            </p:txBody>
          </p:sp>
          <p:sp>
            <p:nvSpPr>
              <p:cNvPr id="23577" name="CasellaDiTesto 38"/>
              <p:cNvSpPr txBox="1">
                <a:spLocks noChangeArrowheads="1"/>
              </p:cNvSpPr>
              <p:nvPr/>
            </p:nvSpPr>
            <p:spPr bwMode="auto">
              <a:xfrm>
                <a:off x="3739120" y="4040372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buNone/>
                </a:pPr>
                <a:r>
                  <a:rPr lang="en-US" altLang="it-IT"/>
                  <a:t>N</a:t>
                </a:r>
              </a:p>
            </p:txBody>
          </p:sp>
        </p:grpSp>
        <p:sp>
          <p:nvSpPr>
            <p:cNvPr id="40" name="Ovale 39"/>
            <p:cNvSpPr/>
            <p:nvPr/>
          </p:nvSpPr>
          <p:spPr>
            <a:xfrm>
              <a:off x="2480378" y="4874083"/>
              <a:ext cx="181007" cy="192183"/>
            </a:xfrm>
            <a:prstGeom prst="ellipse">
              <a:avLst/>
            </a:prstGeom>
            <a:solidFill>
              <a:srgbClr val="8263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41" name="Ovale 40"/>
            <p:cNvSpPr/>
            <p:nvPr/>
          </p:nvSpPr>
          <p:spPr>
            <a:xfrm>
              <a:off x="2418455" y="3824228"/>
              <a:ext cx="181007" cy="192182"/>
            </a:xfrm>
            <a:prstGeom prst="ellipse">
              <a:avLst/>
            </a:prstGeom>
            <a:solidFill>
              <a:srgbClr val="8263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  <p:sp>
          <p:nvSpPr>
            <p:cNvPr id="42" name="Ovale 41"/>
            <p:cNvSpPr/>
            <p:nvPr/>
          </p:nvSpPr>
          <p:spPr>
            <a:xfrm>
              <a:off x="2920193" y="4060882"/>
              <a:ext cx="181007" cy="190594"/>
            </a:xfrm>
            <a:prstGeom prst="ellipse">
              <a:avLst/>
            </a:prstGeom>
            <a:solidFill>
              <a:srgbClr val="8263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endParaRPr lang="en-US"/>
            </a:p>
          </p:txBody>
        </p:sp>
      </p:grpSp>
      <p:sp>
        <p:nvSpPr>
          <p:cNvPr id="23559" name="CasellaDiTesto 43"/>
          <p:cNvSpPr txBox="1">
            <a:spLocks noChangeArrowheads="1"/>
          </p:cNvSpPr>
          <p:nvPr/>
        </p:nvSpPr>
        <p:spPr bwMode="auto">
          <a:xfrm>
            <a:off x="796925" y="3594100"/>
            <a:ext cx="884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/>
              <a:t>VCA:</a:t>
            </a:r>
          </a:p>
        </p:txBody>
      </p:sp>
      <p:sp>
        <p:nvSpPr>
          <p:cNvPr id="23560" name="CasellaDiTesto 44"/>
          <p:cNvSpPr txBox="1">
            <a:spLocks noChangeArrowheads="1"/>
          </p:cNvSpPr>
          <p:nvPr/>
        </p:nvSpPr>
        <p:spPr bwMode="auto">
          <a:xfrm>
            <a:off x="4191000" y="3597275"/>
            <a:ext cx="735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/>
              <a:t>‘real’:</a:t>
            </a:r>
          </a:p>
        </p:txBody>
      </p:sp>
      <p:sp>
        <p:nvSpPr>
          <p:cNvPr id="23561" name="CasellaDiTesto 45"/>
          <p:cNvSpPr txBox="1">
            <a:spLocks noChangeArrowheads="1"/>
          </p:cNvSpPr>
          <p:nvPr/>
        </p:nvSpPr>
        <p:spPr bwMode="auto">
          <a:xfrm>
            <a:off x="5821363" y="5154613"/>
            <a:ext cx="23907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i="1"/>
              <a:t>requires supercell + statistical ensemble</a:t>
            </a:r>
          </a:p>
        </p:txBody>
      </p:sp>
      <p:sp>
        <p:nvSpPr>
          <p:cNvPr id="23562" name="CasellaDiTesto 46"/>
          <p:cNvSpPr txBox="1">
            <a:spLocks noChangeArrowheads="1"/>
          </p:cNvSpPr>
          <p:nvPr/>
        </p:nvSpPr>
        <p:spPr bwMode="auto">
          <a:xfrm>
            <a:off x="796925" y="5780088"/>
            <a:ext cx="75072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i="1"/>
              <a:t>Note</a:t>
            </a:r>
            <a:r>
              <a:rPr lang="en-US" altLang="it-IT"/>
              <a:t>: we like parameter sets where the common atom (N) is consistent between InN and GaN</a:t>
            </a:r>
          </a:p>
        </p:txBody>
      </p:sp>
    </p:spTree>
    <p:extLst>
      <p:ext uri="{BB962C8B-B14F-4D97-AF65-F5344CB8AC3E}">
        <p14:creationId xmlns:p14="http://schemas.microsoft.com/office/powerpoint/2010/main" val="30361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Modelling</a:t>
            </a:r>
            <a:r>
              <a:rPr lang="it-IT" dirty="0" smtClean="0"/>
              <a:t> </a:t>
            </a:r>
            <a:r>
              <a:rPr lang="it-IT" dirty="0" err="1" smtClean="0"/>
              <a:t>nanopillars</a:t>
            </a:r>
            <a:endParaRPr lang="it-IT" dirty="0"/>
          </a:p>
        </p:txBody>
      </p:sp>
      <p:pic>
        <p:nvPicPr>
          <p:cNvPr id="4" name="Immagine 4" descr="led_geometry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3275" y="2120202"/>
            <a:ext cx="2044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strained.png"/>
          <p:cNvPicPr>
            <a:picLocks noChangeAspect="1"/>
          </p:cNvPicPr>
          <p:nvPr/>
        </p:nvPicPr>
        <p:blipFill>
          <a:blip r:embed="rId3"/>
          <a:srcRect l="2829" t="6139" r="3280" b="3415"/>
          <a:stretch>
            <a:fillRect/>
          </a:stretch>
        </p:blipFill>
        <p:spPr>
          <a:xfrm>
            <a:off x="3776304" y="3575984"/>
            <a:ext cx="3729814" cy="1946186"/>
          </a:xfrm>
          <a:prstGeom prst="rect">
            <a:avLst/>
          </a:prstGeom>
        </p:spPr>
      </p:pic>
      <p:cxnSp>
        <p:nvCxnSpPr>
          <p:cNvPr id="6" name="Connettore 1 7"/>
          <p:cNvCxnSpPr>
            <a:cxnSpLocks noChangeShapeType="1"/>
          </p:cNvCxnSpPr>
          <p:nvPr/>
        </p:nvCxnSpPr>
        <p:spPr bwMode="auto">
          <a:xfrm flipV="1">
            <a:off x="2667000" y="3818374"/>
            <a:ext cx="1201615" cy="73070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" name="Connettore 1 9"/>
          <p:cNvCxnSpPr>
            <a:cxnSpLocks noChangeShapeType="1"/>
          </p:cNvCxnSpPr>
          <p:nvPr/>
        </p:nvCxnSpPr>
        <p:spPr bwMode="auto">
          <a:xfrm>
            <a:off x="2667000" y="4617339"/>
            <a:ext cx="1201615" cy="7175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1080" y="885371"/>
            <a:ext cx="1366983" cy="130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contenuto 2"/>
          <p:cNvSpPr>
            <a:spLocks noGrp="1"/>
          </p:cNvSpPr>
          <p:nvPr>
            <p:ph idx="1"/>
          </p:nvPr>
        </p:nvSpPr>
        <p:spPr>
          <a:xfrm>
            <a:off x="4362555" y="796053"/>
            <a:ext cx="4964113" cy="1604963"/>
          </a:xfrm>
        </p:spPr>
        <p:txBody>
          <a:bodyPr/>
          <a:lstStyle/>
          <a:p>
            <a:r>
              <a:rPr lang="en-US" sz="1600" dirty="0" smtClean="0"/>
              <a:t>small footprint on the substrate, allows:</a:t>
            </a:r>
          </a:p>
          <a:p>
            <a:r>
              <a:rPr lang="it-IT" sz="1600" b="1" dirty="0" err="1" smtClean="0"/>
              <a:t>defect-free</a:t>
            </a:r>
            <a:r>
              <a:rPr lang="it-IT" sz="1600" dirty="0" smtClean="0"/>
              <a:t>  material</a:t>
            </a:r>
            <a:endParaRPr lang="en-US" sz="1600" dirty="0" smtClean="0"/>
          </a:p>
          <a:p>
            <a:r>
              <a:rPr lang="en-US" sz="1600" dirty="0" smtClean="0"/>
              <a:t>growth on various substrates (Silicon)</a:t>
            </a:r>
          </a:p>
          <a:p>
            <a:r>
              <a:rPr lang="en-US" sz="1600" dirty="0" smtClean="0"/>
              <a:t>growth on large area substrates without lattice strain</a:t>
            </a:r>
          </a:p>
          <a:p>
            <a:endParaRPr lang="en-US" sz="1600" dirty="0" smtClean="0"/>
          </a:p>
          <a:p>
            <a:pPr>
              <a:buFont typeface="Wingdings" pitchFamily="2" charset="2"/>
              <a:buNone/>
            </a:pPr>
            <a:endParaRPr lang="it-IT" sz="1600" dirty="0" smtClean="0"/>
          </a:p>
          <a:p>
            <a:pPr>
              <a:buFont typeface="Wingdings" pitchFamily="2" charset="2"/>
              <a:buNone/>
            </a:pPr>
            <a:r>
              <a:rPr lang="en-US" sz="1600" dirty="0" smtClean="0"/>
              <a:t> </a:t>
            </a:r>
            <a:endParaRPr lang="it-IT" sz="1600" dirty="0" smtClean="0"/>
          </a:p>
        </p:txBody>
      </p:sp>
      <p:sp>
        <p:nvSpPr>
          <p:cNvPr id="10" name="CasellaDiTesto 9"/>
          <p:cNvSpPr txBox="1"/>
          <p:nvPr/>
        </p:nvSpPr>
        <p:spPr>
          <a:xfrm>
            <a:off x="3582432" y="2903973"/>
            <a:ext cx="462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/>
              <a:t>Empirical</a:t>
            </a:r>
            <a:r>
              <a:rPr lang="it-IT" dirty="0" smtClean="0"/>
              <a:t> Tight </a:t>
            </a:r>
            <a:r>
              <a:rPr lang="it-IT" dirty="0" err="1" smtClean="0"/>
              <a:t>binding</a:t>
            </a:r>
            <a:r>
              <a:rPr lang="it-IT" dirty="0" smtClean="0"/>
              <a:t> model sp</a:t>
            </a:r>
            <a:r>
              <a:rPr lang="it-IT" baseline="30000" dirty="0" smtClean="0"/>
              <a:t>3</a:t>
            </a:r>
            <a:r>
              <a:rPr lang="it-IT" dirty="0" smtClean="0"/>
              <a:t>d</a:t>
            </a:r>
            <a:r>
              <a:rPr lang="it-IT" baseline="30000" dirty="0" smtClean="0"/>
              <a:t>5</a:t>
            </a:r>
            <a:r>
              <a:rPr lang="it-IT" dirty="0" smtClean="0"/>
              <a:t>s*+SO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584112" y="3247285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Solve </a:t>
            </a:r>
            <a:r>
              <a:rPr lang="it-IT" dirty="0" err="1" smtClean="0"/>
              <a:t>few</a:t>
            </a:r>
            <a:r>
              <a:rPr lang="it-IT" dirty="0" smtClean="0"/>
              <a:t> </a:t>
            </a:r>
            <a:r>
              <a:rPr lang="it-IT" dirty="0" err="1" smtClean="0"/>
              <a:t>states</a:t>
            </a:r>
            <a:r>
              <a:rPr lang="it-IT" dirty="0" smtClean="0"/>
              <a:t>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Lanczos</a:t>
            </a:r>
            <a:endParaRPr lang="it-IT" dirty="0"/>
          </a:p>
        </p:txBody>
      </p:sp>
      <p:sp>
        <p:nvSpPr>
          <p:cNvPr id="14" name="CasellaDiTesto 28"/>
          <p:cNvSpPr txBox="1">
            <a:spLocks noChangeArrowheads="1"/>
          </p:cNvSpPr>
          <p:nvPr/>
        </p:nvSpPr>
        <p:spPr bwMode="auto">
          <a:xfrm>
            <a:off x="360485" y="6013451"/>
            <a:ext cx="2692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None/>
            </a:pPr>
            <a:r>
              <a:rPr lang="en-US" altLang="it-IT" sz="1200" b="1" i="1">
                <a:latin typeface="Arial" pitchFamily="34" charset="0"/>
              </a:rPr>
              <a:t>M. Auf der Maur  IEEE TED (2011)</a:t>
            </a:r>
          </a:p>
        </p:txBody>
      </p:sp>
    </p:spTree>
    <p:extLst>
      <p:ext uri="{BB962C8B-B14F-4D97-AF65-F5344CB8AC3E}">
        <p14:creationId xmlns:p14="http://schemas.microsoft.com/office/powerpoint/2010/main" val="18055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000" y="1584000"/>
            <a:ext cx="6046470" cy="3634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7992781" y="3283545"/>
            <a:ext cx="101088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2.117nm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8001300" y="2358656"/>
            <a:ext cx="10785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2.071nm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020350" y="4163334"/>
            <a:ext cx="10785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2.073nm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027957" y="4909751"/>
            <a:ext cx="1775520" cy="31251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|---9.464nm---|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393960" y="1336549"/>
            <a:ext cx="4760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 algn="r"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51714 Atoms Strained + VFF x(In=0.10).xyz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 l="33265" r="33659"/>
          <a:stretch>
            <a:fillRect/>
          </a:stretch>
        </p:blipFill>
        <p:spPr bwMode="auto">
          <a:xfrm>
            <a:off x="301957" y="1270606"/>
            <a:ext cx="2419350" cy="46209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809171" y="2310932"/>
            <a:ext cx="6638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GaN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776920" y="3257951"/>
            <a:ext cx="829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InGaN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828221" y="4120585"/>
            <a:ext cx="6638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GaN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1" name="Connettore 1 20"/>
          <p:cNvCxnSpPr/>
          <p:nvPr/>
        </p:nvCxnSpPr>
        <p:spPr bwMode="auto">
          <a:xfrm>
            <a:off x="3171825" y="2809875"/>
            <a:ext cx="504825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ttore 1 21"/>
          <p:cNvCxnSpPr/>
          <p:nvPr/>
        </p:nvCxnSpPr>
        <p:spPr bwMode="auto">
          <a:xfrm>
            <a:off x="3105150" y="3829050"/>
            <a:ext cx="504825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InGaN</a:t>
            </a:r>
            <a:r>
              <a:rPr lang="it-IT" dirty="0" smtClean="0"/>
              <a:t> </a:t>
            </a:r>
            <a:r>
              <a:rPr lang="it-IT" dirty="0" err="1" smtClean="0"/>
              <a:t>nanocolumns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8876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000" y="1584000"/>
            <a:ext cx="6046470" cy="3634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992781" y="3283545"/>
            <a:ext cx="101088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2.159nm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001300" y="2358656"/>
            <a:ext cx="10785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2.066nm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020350" y="4163334"/>
            <a:ext cx="10785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2.073nm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027957" y="4909751"/>
            <a:ext cx="1775520" cy="31251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|---</a:t>
            </a:r>
            <a:r>
              <a:rPr lang="en-US" dirty="0" smtClean="0">
                <a:solidFill>
                  <a:srgbClr val="000000"/>
                </a:solidFill>
              </a:rPr>
              <a:t>9.534nm-</a:t>
            </a:r>
            <a:r>
              <a:rPr lang="en-US" dirty="0">
                <a:solidFill>
                  <a:srgbClr val="000000"/>
                </a:solidFill>
              </a:rPr>
              <a:t>--|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393960" y="1336549"/>
            <a:ext cx="4760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 algn="r"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51714 Atoms Strained + VFF </a:t>
            </a:r>
            <a:r>
              <a:rPr lang="en-US" dirty="0" smtClean="0">
                <a:solidFill>
                  <a:srgbClr val="000000"/>
                </a:solidFill>
              </a:rPr>
              <a:t>x(In=0.20</a:t>
            </a:r>
            <a:r>
              <a:rPr lang="en-US" dirty="0">
                <a:solidFill>
                  <a:srgbClr val="000000"/>
                </a:solidFill>
              </a:rPr>
              <a:t>).xyz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 l="33265" r="33659"/>
          <a:stretch>
            <a:fillRect/>
          </a:stretch>
        </p:blipFill>
        <p:spPr bwMode="auto">
          <a:xfrm>
            <a:off x="301957" y="1270606"/>
            <a:ext cx="2419350" cy="46209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809171" y="2310932"/>
            <a:ext cx="6638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GaN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776920" y="3257951"/>
            <a:ext cx="829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InGaN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828221" y="4120585"/>
            <a:ext cx="6638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GaN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Connettore 1 21"/>
          <p:cNvCxnSpPr/>
          <p:nvPr/>
        </p:nvCxnSpPr>
        <p:spPr bwMode="auto">
          <a:xfrm>
            <a:off x="3171825" y="2809875"/>
            <a:ext cx="504825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ttore 1 22"/>
          <p:cNvCxnSpPr/>
          <p:nvPr/>
        </p:nvCxnSpPr>
        <p:spPr bwMode="auto">
          <a:xfrm>
            <a:off x="3105150" y="3829050"/>
            <a:ext cx="504825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itolo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InGaN</a:t>
            </a:r>
            <a:r>
              <a:rPr lang="it-IT" dirty="0" smtClean="0"/>
              <a:t> </a:t>
            </a:r>
            <a:r>
              <a:rPr lang="it-IT" dirty="0" err="1" smtClean="0"/>
              <a:t>nanocolumns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2664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000" y="1584000"/>
            <a:ext cx="6046470" cy="36347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992781" y="3283545"/>
            <a:ext cx="101088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2.221nm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001300" y="2358656"/>
            <a:ext cx="1078560" cy="312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2.061nm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020350" y="4163334"/>
            <a:ext cx="1078560" cy="312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2.074nm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027957" y="4909751"/>
            <a:ext cx="1775520" cy="31251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algn="ctr"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|---</a:t>
            </a:r>
            <a:r>
              <a:rPr lang="en-US" dirty="0" smtClean="0">
                <a:solidFill>
                  <a:srgbClr val="000000"/>
                </a:solidFill>
              </a:rPr>
              <a:t>9.653nm-</a:t>
            </a:r>
            <a:r>
              <a:rPr lang="en-US" dirty="0">
                <a:solidFill>
                  <a:srgbClr val="000000"/>
                </a:solidFill>
              </a:rPr>
              <a:t>--|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393960" y="1336549"/>
            <a:ext cx="47606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 algn="r"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</a:rPr>
              <a:t>51714 Atoms Strained + VFF </a:t>
            </a:r>
            <a:r>
              <a:rPr lang="en-US" dirty="0" smtClean="0">
                <a:solidFill>
                  <a:srgbClr val="000000"/>
                </a:solidFill>
              </a:rPr>
              <a:t>x(In=0.35).</a:t>
            </a:r>
            <a:r>
              <a:rPr lang="en-US" dirty="0">
                <a:solidFill>
                  <a:srgbClr val="000000"/>
                </a:solidFill>
              </a:rPr>
              <a:t>xyz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 l="33265" r="33659"/>
          <a:stretch>
            <a:fillRect/>
          </a:stretch>
        </p:blipFill>
        <p:spPr bwMode="auto">
          <a:xfrm>
            <a:off x="301957" y="1270606"/>
            <a:ext cx="2419350" cy="46209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809171" y="2310932"/>
            <a:ext cx="6638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GaN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76920" y="3257951"/>
            <a:ext cx="8294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InGaN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828221" y="4120585"/>
            <a:ext cx="6638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5188" rIns="81639" bIns="40820"/>
          <a:lstStyle/>
          <a:p>
            <a:pPr>
              <a:buClrTx/>
              <a:buNone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err="1">
                <a:solidFill>
                  <a:srgbClr val="000000"/>
                </a:solidFill>
              </a:rPr>
              <a:t>GaN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3" name="Connettore 1 22"/>
          <p:cNvCxnSpPr/>
          <p:nvPr/>
        </p:nvCxnSpPr>
        <p:spPr bwMode="auto">
          <a:xfrm>
            <a:off x="3171825" y="2809875"/>
            <a:ext cx="504825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ttore 1 23"/>
          <p:cNvCxnSpPr/>
          <p:nvPr/>
        </p:nvCxnSpPr>
        <p:spPr bwMode="auto">
          <a:xfrm>
            <a:off x="3105150" y="3829050"/>
            <a:ext cx="5048250" cy="158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itolo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InGaN</a:t>
            </a:r>
            <a:r>
              <a:rPr lang="it-IT" dirty="0" smtClean="0"/>
              <a:t> </a:t>
            </a:r>
            <a:r>
              <a:rPr lang="it-IT" dirty="0" err="1" smtClean="0"/>
              <a:t>nanocolumns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8423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903540" y="-82548"/>
            <a:ext cx="6192837" cy="6508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r>
              <a:rPr lang="en-US" dirty="0" err="1" smtClean="0"/>
              <a:t>multiscale</a:t>
            </a:r>
            <a:r>
              <a:rPr lang="en-US" dirty="0" smtClean="0"/>
              <a:t>/</a:t>
            </a:r>
            <a:r>
              <a:rPr lang="en-US" dirty="0" err="1" smtClean="0"/>
              <a:t>multiphysics</a:t>
            </a:r>
            <a:endParaRPr lang="it-IT" dirty="0"/>
          </a:p>
        </p:txBody>
      </p:sp>
      <p:pic>
        <p:nvPicPr>
          <p:cNvPr id="8195" name="Picture 8"/>
          <p:cNvPicPr>
            <a:picLocks noChangeAspect="1" noChangeArrowheads="1"/>
          </p:cNvPicPr>
          <p:nvPr/>
        </p:nvPicPr>
        <p:blipFill>
          <a:blip r:embed="rId2"/>
          <a:srcRect l="22247" t="1154"/>
          <a:stretch>
            <a:fillRect/>
          </a:stretch>
        </p:blipFill>
        <p:spPr bwMode="auto">
          <a:xfrm>
            <a:off x="954088" y="1598250"/>
            <a:ext cx="20256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CasellaDiTesto 4"/>
          <p:cNvSpPr txBox="1">
            <a:spLocks noChangeArrowheads="1"/>
          </p:cNvSpPr>
          <p:nvPr/>
        </p:nvSpPr>
        <p:spPr bwMode="auto">
          <a:xfrm>
            <a:off x="1071563" y="1298212"/>
            <a:ext cx="1774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b="1" dirty="0" smtClean="0"/>
              <a:t>Package </a:t>
            </a:r>
            <a:r>
              <a:rPr lang="it-IT" b="1" dirty="0" err="1"/>
              <a:t>Level</a:t>
            </a:r>
            <a:endParaRPr lang="it-IT" b="1" dirty="0"/>
          </a:p>
        </p:txBody>
      </p:sp>
      <p:sp>
        <p:nvSpPr>
          <p:cNvPr id="8197" name="Oval 7"/>
          <p:cNvSpPr>
            <a:spLocks noChangeArrowheads="1"/>
          </p:cNvSpPr>
          <p:nvPr/>
        </p:nvSpPr>
        <p:spPr bwMode="auto">
          <a:xfrm>
            <a:off x="1900238" y="4027125"/>
            <a:ext cx="304800" cy="2032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8198" name="Picture 42"/>
          <p:cNvPicPr>
            <a:picLocks noChangeAspect="1" noChangeArrowheads="1"/>
          </p:cNvPicPr>
          <p:nvPr/>
        </p:nvPicPr>
        <p:blipFill>
          <a:blip r:embed="rId3"/>
          <a:srcRect t="16237"/>
          <a:stretch>
            <a:fillRect/>
          </a:stretch>
        </p:blipFill>
        <p:spPr bwMode="auto">
          <a:xfrm>
            <a:off x="3046413" y="3735025"/>
            <a:ext cx="2103437" cy="17033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8199" name="Rectangle 43"/>
          <p:cNvSpPr>
            <a:spLocks noChangeArrowheads="1"/>
          </p:cNvSpPr>
          <p:nvPr/>
        </p:nvSpPr>
        <p:spPr bwMode="auto">
          <a:xfrm>
            <a:off x="3082925" y="4525600"/>
            <a:ext cx="2025650" cy="8731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0" name="Text Box 44"/>
          <p:cNvSpPr txBox="1">
            <a:spLocks noChangeArrowheads="1"/>
          </p:cNvSpPr>
          <p:nvPr/>
        </p:nvSpPr>
        <p:spPr bwMode="auto">
          <a:xfrm>
            <a:off x="3651250" y="5365387"/>
            <a:ext cx="1801813" cy="2905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1825">
              <a:spcBef>
                <a:spcPct val="0"/>
              </a:spcBef>
              <a:buClrTx/>
              <a:buFontTx/>
              <a:buNone/>
            </a:pPr>
            <a:r>
              <a:rPr lang="it-IT" sz="1300">
                <a:solidFill>
                  <a:srgbClr val="FF0000"/>
                </a:solidFill>
                <a:latin typeface="Tahoma" pitchFamily="34" charset="0"/>
              </a:rPr>
              <a:t>Poisson/Drift Diffusion</a:t>
            </a:r>
          </a:p>
        </p:txBody>
      </p:sp>
      <p:sp>
        <p:nvSpPr>
          <p:cNvPr id="8201" name="Rectangle 45"/>
          <p:cNvSpPr>
            <a:spLocks noChangeArrowheads="1"/>
          </p:cNvSpPr>
          <p:nvPr/>
        </p:nvSpPr>
        <p:spPr bwMode="auto">
          <a:xfrm>
            <a:off x="3883025" y="4484325"/>
            <a:ext cx="457200" cy="66675"/>
          </a:xfrm>
          <a:prstGeom prst="rect">
            <a:avLst/>
          </a:prstGeom>
          <a:noFill/>
          <a:ln w="12700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02" name="Text Box 46"/>
          <p:cNvSpPr txBox="1">
            <a:spLocks noChangeArrowheads="1"/>
          </p:cNvSpPr>
          <p:nvPr/>
        </p:nvSpPr>
        <p:spPr bwMode="auto">
          <a:xfrm>
            <a:off x="3767138" y="4776425"/>
            <a:ext cx="1009650" cy="2905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1825">
              <a:spcBef>
                <a:spcPct val="0"/>
              </a:spcBef>
              <a:buClrTx/>
              <a:buFontTx/>
              <a:buNone/>
            </a:pPr>
            <a:r>
              <a:rPr lang="it-IT" sz="1300">
                <a:solidFill>
                  <a:srgbClr val="33CC33"/>
                </a:solidFill>
                <a:latin typeface="Tahoma" pitchFamily="34" charset="0"/>
              </a:rPr>
              <a:t>QM regions</a:t>
            </a:r>
          </a:p>
        </p:txBody>
      </p:sp>
      <p:sp>
        <p:nvSpPr>
          <p:cNvPr id="8203" name="Line 47"/>
          <p:cNvSpPr>
            <a:spLocks noChangeShapeType="1"/>
          </p:cNvSpPr>
          <p:nvPr/>
        </p:nvSpPr>
        <p:spPr bwMode="auto">
          <a:xfrm flipH="1" flipV="1">
            <a:off x="4111625" y="4573225"/>
            <a:ext cx="44450" cy="254000"/>
          </a:xfrm>
          <a:prstGeom prst="line">
            <a:avLst/>
          </a:prstGeom>
          <a:noFill/>
          <a:ln w="3175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3" name="Rectangle 48"/>
          <p:cNvSpPr>
            <a:spLocks noChangeArrowheads="1"/>
          </p:cNvSpPr>
          <p:nvPr/>
        </p:nvSpPr>
        <p:spPr bwMode="auto">
          <a:xfrm>
            <a:off x="3076575" y="3742962"/>
            <a:ext cx="2017713" cy="1638300"/>
          </a:xfrm>
          <a:prstGeom prst="rect">
            <a:avLst/>
          </a:prstGeom>
          <a:noFill/>
          <a:ln w="1270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31825">
              <a:spcBef>
                <a:spcPct val="0"/>
              </a:spcBef>
              <a:buClrTx/>
              <a:buFontTx/>
              <a:buNone/>
              <a:defRPr/>
            </a:pPr>
            <a:endParaRPr lang="de-DE" sz="25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4511675" y="3711212"/>
            <a:ext cx="608013" cy="29051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31825">
              <a:spcBef>
                <a:spcPct val="0"/>
              </a:spcBef>
              <a:buClrTx/>
              <a:buFontTx/>
              <a:buNone/>
              <a:defRPr/>
            </a:pPr>
            <a:r>
              <a:rPr lang="it-IT" sz="1300" dirty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Strain</a:t>
            </a:r>
          </a:p>
        </p:txBody>
      </p:sp>
      <p:cxnSp>
        <p:nvCxnSpPr>
          <p:cNvPr id="8206" name="Connettore 1 15"/>
          <p:cNvCxnSpPr>
            <a:cxnSpLocks noChangeShapeType="1"/>
          </p:cNvCxnSpPr>
          <p:nvPr/>
        </p:nvCxnSpPr>
        <p:spPr bwMode="auto">
          <a:xfrm flipV="1">
            <a:off x="2076450" y="3741375"/>
            <a:ext cx="1046163" cy="2603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207" name="Connettore 1 16"/>
          <p:cNvCxnSpPr>
            <a:cxnSpLocks noChangeShapeType="1"/>
          </p:cNvCxnSpPr>
          <p:nvPr/>
        </p:nvCxnSpPr>
        <p:spPr bwMode="auto">
          <a:xfrm rot="16200000" flipH="1">
            <a:off x="1980406" y="4285094"/>
            <a:ext cx="1154113" cy="9969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pic>
        <p:nvPicPr>
          <p:cNvPr id="8208" name="Picture 11" descr="interface"/>
          <p:cNvPicPr>
            <a:picLocks noChangeAspect="1" noChangeArrowheads="1"/>
          </p:cNvPicPr>
          <p:nvPr/>
        </p:nvPicPr>
        <p:blipFill>
          <a:blip r:embed="rId4"/>
          <a:srcRect t="23103" r="-5577" b="21446"/>
          <a:stretch>
            <a:fillRect/>
          </a:stretch>
        </p:blipFill>
        <p:spPr bwMode="auto">
          <a:xfrm>
            <a:off x="6040438" y="4755787"/>
            <a:ext cx="925512" cy="15779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209" name="Line 54"/>
          <p:cNvSpPr>
            <a:spLocks noChangeShapeType="1"/>
          </p:cNvSpPr>
          <p:nvPr/>
        </p:nvSpPr>
        <p:spPr bwMode="auto">
          <a:xfrm>
            <a:off x="4235450" y="4500200"/>
            <a:ext cx="1785938" cy="246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210" name="Line 55"/>
          <p:cNvSpPr>
            <a:spLocks noChangeShapeType="1"/>
          </p:cNvSpPr>
          <p:nvPr/>
        </p:nvSpPr>
        <p:spPr bwMode="auto">
          <a:xfrm>
            <a:off x="4203700" y="4546237"/>
            <a:ext cx="1817688" cy="1781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211" name="CasellaDiTesto 21"/>
          <p:cNvSpPr txBox="1">
            <a:spLocks noChangeArrowheads="1"/>
          </p:cNvSpPr>
          <p:nvPr/>
        </p:nvSpPr>
        <p:spPr bwMode="auto">
          <a:xfrm>
            <a:off x="3378200" y="3136537"/>
            <a:ext cx="14271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b="1"/>
              <a:t>Device Level</a:t>
            </a:r>
          </a:p>
        </p:txBody>
      </p:sp>
      <p:sp>
        <p:nvSpPr>
          <p:cNvPr id="8212" name="CasellaDiTesto 22"/>
          <p:cNvSpPr txBox="1">
            <a:spLocks noChangeArrowheads="1"/>
          </p:cNvSpPr>
          <p:nvPr/>
        </p:nvSpPr>
        <p:spPr bwMode="auto">
          <a:xfrm>
            <a:off x="5581650" y="4281125"/>
            <a:ext cx="17033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b="1"/>
              <a:t>Atomistic Level</a:t>
            </a:r>
          </a:p>
        </p:txBody>
      </p:sp>
      <p:sp>
        <p:nvSpPr>
          <p:cNvPr id="71" name="Text Box 5"/>
          <p:cNvSpPr txBox="1">
            <a:spLocks noChangeArrowheads="1"/>
          </p:cNvSpPr>
          <p:nvPr/>
        </p:nvSpPr>
        <p:spPr bwMode="auto">
          <a:xfrm>
            <a:off x="585789" y="633667"/>
            <a:ext cx="83987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Different physical models </a:t>
            </a:r>
            <a:r>
              <a:rPr lang="en-US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different scales are </a:t>
            </a: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needed to describe electronic devices</a:t>
            </a:r>
          </a:p>
        </p:txBody>
      </p:sp>
      <p:pic>
        <p:nvPicPr>
          <p:cNvPr id="8214" name="Immagine 22" descr="Multiscal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1738" y="1158512"/>
            <a:ext cx="4056062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95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9" grpId="0" animBg="1"/>
      <p:bldP spid="8200" grpId="0"/>
      <p:bldP spid="8201" grpId="0" animBg="1"/>
      <p:bldP spid="8202" grpId="0"/>
      <p:bldP spid="8203" grpId="0" animBg="1"/>
      <p:bldP spid="13" grpId="0" animBg="1"/>
      <p:bldP spid="14" grpId="0"/>
      <p:bldP spid="8209" grpId="0" animBg="1"/>
      <p:bldP spid="8210" grpId="0" animBg="1"/>
      <p:bldP spid="8211" grpId="0"/>
      <p:bldP spid="82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4458907" y="1547125"/>
            <a:ext cx="4071966" cy="10871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 lvl="1">
              <a:lnSpc>
                <a:spcPct val="80000"/>
              </a:lnSpc>
              <a:spcBef>
                <a:spcPts val="386"/>
              </a:spcBef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smtClean="0">
                <a:solidFill>
                  <a:srgbClr val="000000"/>
                </a:solidFill>
              </a:rPr>
              <a:t>  VCA</a:t>
            </a:r>
          </a:p>
          <a:p>
            <a:pPr lvl="1">
              <a:lnSpc>
                <a:spcPct val="80000"/>
              </a:lnSpc>
              <a:spcBef>
                <a:spcPts val="386"/>
              </a:spcBef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b="0" i="0" dirty="0" smtClean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spcBef>
                <a:spcPts val="386"/>
              </a:spcBef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smtClean="0">
                <a:solidFill>
                  <a:srgbClr val="000000"/>
                </a:solidFill>
              </a:rPr>
              <a:t>  Random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uniform</a:t>
            </a:r>
            <a:endParaRPr lang="it-IT" sz="2000" b="0" i="0" dirty="0" smtClean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spcBef>
                <a:spcPts val="386"/>
              </a:spcBef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b="0" i="0" dirty="0" smtClean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spcBef>
                <a:spcPts val="386"/>
              </a:spcBef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>
                <a:solidFill>
                  <a:srgbClr val="000000"/>
                </a:solidFill>
              </a:rPr>
              <a:t> </a:t>
            </a:r>
            <a:r>
              <a:rPr lang="it-IT" sz="2000" b="0" i="0" dirty="0" smtClean="0">
                <a:solidFill>
                  <a:srgbClr val="000000"/>
                </a:solidFill>
              </a:rPr>
              <a:t> Random with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clustering</a:t>
            </a:r>
            <a:endParaRPr lang="it-IT" sz="2000" b="0" i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668923" y="1324409"/>
            <a:ext cx="3481132" cy="2919257"/>
            <a:chOff x="668923" y="1313120"/>
            <a:chExt cx="3481132" cy="2919257"/>
          </a:xfrm>
        </p:grpSpPr>
        <p:grpSp>
          <p:nvGrpSpPr>
            <p:cNvPr id="8" name="Gruppo 7"/>
            <p:cNvGrpSpPr/>
            <p:nvPr/>
          </p:nvGrpSpPr>
          <p:grpSpPr>
            <a:xfrm>
              <a:off x="1035795" y="1313120"/>
              <a:ext cx="3114260" cy="2919257"/>
              <a:chOff x="1035795" y="778327"/>
              <a:chExt cx="3114260" cy="2919257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1035795" y="778327"/>
                <a:ext cx="1083118" cy="2919257"/>
                <a:chOff x="2483768" y="1722248"/>
                <a:chExt cx="864097" cy="2426853"/>
              </a:xfrm>
            </p:grpSpPr>
            <p:sp>
              <p:nvSpPr>
                <p:cNvPr id="21" name="Esagono 20"/>
                <p:cNvSpPr/>
                <p:nvPr/>
              </p:nvSpPr>
              <p:spPr>
                <a:xfrm>
                  <a:off x="2483768" y="1722248"/>
                  <a:ext cx="864096" cy="288032"/>
                </a:xfrm>
                <a:prstGeom prst="hexagon">
                  <a:avLst>
                    <a:gd name="adj" fmla="val 53946"/>
                    <a:gd name="vf" fmla="val 115470"/>
                  </a:avLst>
                </a:prstGeom>
                <a:solidFill>
                  <a:schemeClr val="bg1">
                    <a:lumMod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cxnSp>
              <p:nvCxnSpPr>
                <p:cNvPr id="22" name="Connettore 1 21"/>
                <p:cNvCxnSpPr>
                  <a:stCxn id="21" idx="3"/>
                  <a:endCxn id="29" idx="3"/>
                </p:cNvCxnSpPr>
                <p:nvPr/>
              </p:nvCxnSpPr>
              <p:spPr>
                <a:xfrm>
                  <a:off x="2483768" y="1866264"/>
                  <a:ext cx="21070" cy="21388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Esagono 22"/>
                <p:cNvSpPr/>
                <p:nvPr/>
              </p:nvSpPr>
              <p:spPr>
                <a:xfrm>
                  <a:off x="2676107" y="2705248"/>
                  <a:ext cx="519073" cy="160059"/>
                </a:xfrm>
                <a:prstGeom prst="hexagon">
                  <a:avLst>
                    <a:gd name="adj" fmla="val 53946"/>
                    <a:gd name="vf" fmla="val 115470"/>
                  </a:avLst>
                </a:prstGeom>
                <a:solidFill>
                  <a:schemeClr val="bg2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cxnSp>
              <p:nvCxnSpPr>
                <p:cNvPr id="24" name="Connettore 1 23"/>
                <p:cNvCxnSpPr>
                  <a:stCxn id="21" idx="2"/>
                  <a:endCxn id="29" idx="2"/>
                </p:cNvCxnSpPr>
                <p:nvPr/>
              </p:nvCxnSpPr>
              <p:spPr>
                <a:xfrm>
                  <a:off x="2639150" y="2010280"/>
                  <a:ext cx="21070" cy="21388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Esagono 24"/>
                <p:cNvSpPr/>
                <p:nvPr/>
              </p:nvSpPr>
              <p:spPr>
                <a:xfrm>
                  <a:off x="2680441" y="3068960"/>
                  <a:ext cx="519073" cy="144016"/>
                </a:xfrm>
                <a:prstGeom prst="hexagon">
                  <a:avLst>
                    <a:gd name="adj" fmla="val 53946"/>
                    <a:gd name="vf" fmla="val 115470"/>
                  </a:avLst>
                </a:prstGeom>
                <a:solidFill>
                  <a:schemeClr val="bg1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sp>
              <p:nvSpPr>
                <p:cNvPr id="26" name="Rettangolo 25"/>
                <p:cNvSpPr/>
                <p:nvPr/>
              </p:nvSpPr>
              <p:spPr>
                <a:xfrm>
                  <a:off x="2763366" y="2863872"/>
                  <a:ext cx="360040" cy="340436"/>
                </a:xfrm>
                <a:prstGeom prst="rect">
                  <a:avLst/>
                </a:prstGeom>
                <a:solidFill>
                  <a:schemeClr val="bg2"/>
                </a:solidFill>
                <a:ln w="63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sp>
              <p:nvSpPr>
                <p:cNvPr id="27" name="Parallelogramma 26"/>
                <p:cNvSpPr/>
                <p:nvPr/>
              </p:nvSpPr>
              <p:spPr>
                <a:xfrm rot="16200000">
                  <a:off x="2508042" y="2951882"/>
                  <a:ext cx="426822" cy="83357"/>
                </a:xfrm>
                <a:prstGeom prst="parallelogram">
                  <a:avLst>
                    <a:gd name="adj" fmla="val 87596"/>
                  </a:avLst>
                </a:prstGeom>
                <a:solidFill>
                  <a:schemeClr val="bg2"/>
                </a:solidFill>
                <a:ln w="9525">
                  <a:solidFill>
                    <a:schemeClr val="accent1">
                      <a:shade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sp>
              <p:nvSpPr>
                <p:cNvPr id="28" name="Parallelogramma 27"/>
                <p:cNvSpPr/>
                <p:nvPr/>
              </p:nvSpPr>
              <p:spPr>
                <a:xfrm rot="16200000" flipV="1">
                  <a:off x="2954433" y="2967018"/>
                  <a:ext cx="426822" cy="72007"/>
                </a:xfrm>
                <a:prstGeom prst="parallelogram">
                  <a:avLst>
                    <a:gd name="adj" fmla="val 87596"/>
                  </a:avLst>
                </a:prstGeom>
                <a:solidFill>
                  <a:schemeClr val="bg2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sp>
              <p:nvSpPr>
                <p:cNvPr id="29" name="Esagono 28"/>
                <p:cNvSpPr/>
                <p:nvPr/>
              </p:nvSpPr>
              <p:spPr>
                <a:xfrm>
                  <a:off x="2504838" y="3861048"/>
                  <a:ext cx="807107" cy="288032"/>
                </a:xfrm>
                <a:prstGeom prst="hexagon">
                  <a:avLst>
                    <a:gd name="adj" fmla="val 53946"/>
                    <a:gd name="vf" fmla="val 115470"/>
                  </a:avLst>
                </a:prstGeom>
                <a:solidFill>
                  <a:schemeClr val="bg1">
                    <a:lumMod val="65000"/>
                  </a:schemeClr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sp>
              <p:nvSpPr>
                <p:cNvPr id="30" name="Parallelogramma 29"/>
                <p:cNvSpPr/>
                <p:nvPr/>
              </p:nvSpPr>
              <p:spPr>
                <a:xfrm rot="16200000">
                  <a:off x="1427783" y="2909238"/>
                  <a:ext cx="2295849" cy="183878"/>
                </a:xfrm>
                <a:prstGeom prst="parallelogram">
                  <a:avLst>
                    <a:gd name="adj" fmla="val 87596"/>
                  </a:avLst>
                </a:prstGeom>
                <a:solidFill>
                  <a:schemeClr val="bg1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  <p:sp>
              <p:nvSpPr>
                <p:cNvPr id="31" name="Parallelogramma 30"/>
                <p:cNvSpPr/>
                <p:nvPr/>
              </p:nvSpPr>
              <p:spPr>
                <a:xfrm rot="16200000" flipV="1">
                  <a:off x="2117367" y="2918581"/>
                  <a:ext cx="2287482" cy="173515"/>
                </a:xfrm>
                <a:prstGeom prst="parallelogram">
                  <a:avLst>
                    <a:gd name="adj" fmla="val 92595"/>
                  </a:avLst>
                </a:prstGeom>
                <a:solidFill>
                  <a:schemeClr val="bg1"/>
                </a:solidFill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None/>
                  </a:pPr>
                  <a:endParaRPr lang="it-IT"/>
                </a:p>
              </p:txBody>
            </p:sp>
          </p:grpSp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52556">
                <a:off x="2421268" y="1517957"/>
                <a:ext cx="1728787" cy="129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1" name="AutoShape 30"/>
              <p:cNvCxnSpPr>
                <a:cxnSpLocks noChangeShapeType="1"/>
              </p:cNvCxnSpPr>
              <p:nvPr/>
            </p:nvCxnSpPr>
            <p:spPr bwMode="auto">
              <a:xfrm rot="5400000">
                <a:off x="1671199" y="2325922"/>
                <a:ext cx="539141" cy="138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" name="Connettore 1 11"/>
              <p:cNvCxnSpPr>
                <a:stCxn id="21" idx="3"/>
                <a:endCxn id="21" idx="0"/>
              </p:cNvCxnSpPr>
              <p:nvPr/>
            </p:nvCxnSpPr>
            <p:spPr>
              <a:xfrm>
                <a:off x="1035795" y="951564"/>
                <a:ext cx="1083117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CasellaDiTesto 12"/>
              <p:cNvSpPr txBox="1"/>
              <p:nvPr/>
            </p:nvSpPr>
            <p:spPr>
              <a:xfrm>
                <a:off x="1985890" y="2188113"/>
                <a:ext cx="8758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it-IT" sz="1200" b="1" dirty="0">
                    <a:latin typeface="Times New Roman" pitchFamily="18" charset="0"/>
                  </a:rPr>
                  <a:t>2 </a:t>
                </a:r>
                <a:r>
                  <a:rPr lang="it-IT" sz="1200" b="1" dirty="0" smtClean="0">
                    <a:latin typeface="Times New Roman" pitchFamily="18" charset="0"/>
                  </a:rPr>
                  <a:t>nm</a:t>
                </a:r>
                <a:endParaRPr lang="it-IT" sz="1200" b="1" dirty="0">
                  <a:latin typeface="Times New Roman" pitchFamily="18" charset="0"/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2138290" y="813064"/>
                <a:ext cx="8758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it-IT" sz="1200" b="1" dirty="0" smtClean="0">
                    <a:latin typeface="Times New Roman" pitchFamily="18" charset="0"/>
                  </a:rPr>
                  <a:t>14  nm</a:t>
                </a:r>
                <a:endParaRPr lang="it-IT" sz="1200" b="1" dirty="0">
                  <a:latin typeface="Times New Roman" pitchFamily="18" charset="0"/>
                </a:endParaRPr>
              </a:p>
            </p:txBody>
          </p:sp>
          <p:cxnSp>
            <p:nvCxnSpPr>
              <p:cNvPr id="15" name="Connettore 1 14"/>
              <p:cNvCxnSpPr/>
              <p:nvPr/>
            </p:nvCxnSpPr>
            <p:spPr>
              <a:xfrm>
                <a:off x="1256972" y="1897363"/>
                <a:ext cx="684489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CasellaDiTesto 15"/>
              <p:cNvSpPr txBox="1"/>
              <p:nvPr/>
            </p:nvSpPr>
            <p:spPr>
              <a:xfrm>
                <a:off x="1255873" y="1620364"/>
                <a:ext cx="8758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it-IT" sz="1200" b="1" dirty="0" smtClean="0">
                    <a:latin typeface="Times New Roman" pitchFamily="18" charset="0"/>
                  </a:rPr>
                  <a:t>10  nm</a:t>
                </a:r>
                <a:endParaRPr lang="it-IT" sz="1200" b="1" dirty="0">
                  <a:latin typeface="Times New Roman" pitchFamily="18" charset="0"/>
                </a:endParaRPr>
              </a:p>
            </p:txBody>
          </p:sp>
          <p:cxnSp>
            <p:nvCxnSpPr>
              <p:cNvPr id="17" name="Connettore 1 16"/>
              <p:cNvCxnSpPr/>
              <p:nvPr/>
            </p:nvCxnSpPr>
            <p:spPr>
              <a:xfrm flipV="1">
                <a:off x="1927527" y="1825355"/>
                <a:ext cx="648664" cy="225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1 17"/>
              <p:cNvCxnSpPr/>
              <p:nvPr/>
            </p:nvCxnSpPr>
            <p:spPr>
              <a:xfrm>
                <a:off x="1960990" y="2545435"/>
                <a:ext cx="917832" cy="1179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asellaDiTesto 18"/>
              <p:cNvSpPr txBox="1"/>
              <p:nvPr/>
            </p:nvSpPr>
            <p:spPr>
              <a:xfrm>
                <a:off x="1298643" y="2185395"/>
                <a:ext cx="8640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it-IT" sz="1200" b="1" dirty="0" err="1">
                    <a:latin typeface="Times New Roman" pitchFamily="18" charset="0"/>
                  </a:rPr>
                  <a:t>InGaN</a:t>
                </a:r>
                <a:endParaRPr lang="it-IT" sz="1200" dirty="0"/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1254816" y="2905475"/>
                <a:ext cx="8640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it-IT" sz="1200" b="1" dirty="0">
                    <a:latin typeface="Times New Roman" pitchFamily="18" charset="0"/>
                  </a:rPr>
                  <a:t> </a:t>
                </a:r>
                <a:r>
                  <a:rPr lang="it-IT" sz="1200" b="1" dirty="0" smtClean="0">
                    <a:latin typeface="Times New Roman" pitchFamily="18" charset="0"/>
                  </a:rPr>
                  <a:t> </a:t>
                </a:r>
                <a:r>
                  <a:rPr lang="it-IT" sz="1200" b="1" dirty="0" err="1" smtClean="0">
                    <a:latin typeface="Times New Roman" pitchFamily="18" charset="0"/>
                  </a:rPr>
                  <a:t>GaN</a:t>
                </a:r>
                <a:endParaRPr lang="it-IT" sz="1200" dirty="0"/>
              </a:p>
            </p:txBody>
          </p:sp>
        </p:grpSp>
        <p:sp>
          <p:nvSpPr>
            <p:cNvPr id="33" name="CasellaDiTesto 32"/>
            <p:cNvSpPr txBox="1"/>
            <p:nvPr/>
          </p:nvSpPr>
          <p:spPr>
            <a:xfrm>
              <a:off x="668923" y="2622947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1200" b="1" dirty="0">
                  <a:latin typeface="Times New Roman" pitchFamily="18" charset="0"/>
                </a:rPr>
                <a:t> </a:t>
              </a:r>
              <a:r>
                <a:rPr lang="it-IT" sz="1200" b="1" dirty="0" smtClean="0">
                  <a:latin typeface="Times New Roman" pitchFamily="18" charset="0"/>
                </a:rPr>
                <a:t> </a:t>
              </a:r>
              <a:r>
                <a:rPr lang="it-IT" sz="1200" b="1" dirty="0" err="1" smtClean="0">
                  <a:latin typeface="Times New Roman" pitchFamily="18" charset="0"/>
                </a:rPr>
                <a:t>GaN</a:t>
              </a:r>
              <a:endParaRPr lang="it-IT" sz="1200" dirty="0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1230561" y="1866869"/>
              <a:ext cx="864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it-IT" sz="1200" b="1" dirty="0">
                  <a:latin typeface="Times New Roman" pitchFamily="18" charset="0"/>
                </a:rPr>
                <a:t> </a:t>
              </a:r>
              <a:r>
                <a:rPr lang="it-IT" sz="1200" b="1" dirty="0" smtClean="0">
                  <a:latin typeface="Times New Roman" pitchFamily="18" charset="0"/>
                </a:rPr>
                <a:t> </a:t>
              </a:r>
              <a:r>
                <a:rPr lang="it-IT" sz="1200" b="1" dirty="0" err="1" smtClean="0">
                  <a:latin typeface="Times New Roman" pitchFamily="18" charset="0"/>
                </a:rPr>
                <a:t>GaN</a:t>
              </a:r>
              <a:endParaRPr lang="it-IT" sz="1200" dirty="0"/>
            </a:p>
          </p:txBody>
        </p:sp>
      </p:grpSp>
      <p:sp>
        <p:nvSpPr>
          <p:cNvPr id="4" name="Fumetto 2 3"/>
          <p:cNvSpPr/>
          <p:nvPr/>
        </p:nvSpPr>
        <p:spPr>
          <a:xfrm>
            <a:off x="4891061" y="2673607"/>
            <a:ext cx="3004457" cy="392738"/>
          </a:xfrm>
          <a:prstGeom prst="wedgeRoundRectCallout">
            <a:avLst>
              <a:gd name="adj1" fmla="val -64733"/>
              <a:gd name="adj2" fmla="val 433860"/>
              <a:gd name="adj3" fmla="val 16667"/>
            </a:avLst>
          </a:prstGeom>
          <a:noFill/>
          <a:ln w="15875"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400" i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1397053" y="4537529"/>
            <a:ext cx="7388157" cy="1040285"/>
          </a:xfrm>
          <a:prstGeom prst="rect">
            <a:avLst/>
          </a:prstGeom>
          <a:noFill/>
          <a:ln>
            <a:solidFill>
              <a:schemeClr val="accent4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400" i="0" dirty="0" err="1">
                <a:latin typeface="Times New Roman" pitchFamily="18" charset="0"/>
                <a:cs typeface="Times New Roman" pitchFamily="18" charset="0"/>
              </a:rPr>
              <a:t>Uniform</a:t>
            </a:r>
            <a:r>
              <a:rPr lang="it-IT" sz="14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i="0" dirty="0" err="1">
                <a:latin typeface="Times New Roman" pitchFamily="18" charset="0"/>
                <a:cs typeface="Times New Roman" pitchFamily="18" charset="0"/>
              </a:rPr>
              <a:t>distribution</a:t>
            </a:r>
            <a:r>
              <a:rPr lang="it-IT" sz="1400" i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i="0" dirty="0" err="1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it-IT" sz="1400" i="0" dirty="0">
                <a:latin typeface="Times New Roman" pitchFamily="18" charset="0"/>
                <a:cs typeface="Times New Roman" pitchFamily="18" charset="0"/>
              </a:rPr>
              <a:t> first </a:t>
            </a:r>
            <a:r>
              <a:rPr lang="it-IT" sz="1400" i="0" dirty="0" err="1">
                <a:latin typeface="Times New Roman" pitchFamily="18" charset="0"/>
                <a:cs typeface="Times New Roman" pitchFamily="18" charset="0"/>
              </a:rPr>
              <a:t>applied</a:t>
            </a:r>
            <a:r>
              <a:rPr lang="it-IT" sz="1400" i="0" dirty="0">
                <a:latin typeface="Times New Roman" pitchFamily="18" charset="0"/>
                <a:cs typeface="Times New Roman" pitchFamily="18" charset="0"/>
              </a:rPr>
              <a:t> to  the  </a:t>
            </a:r>
            <a:r>
              <a:rPr lang="it-IT" sz="1400" i="0" dirty="0" err="1"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it-IT" sz="1400" i="0" dirty="0">
                <a:latin typeface="Times New Roman" pitchFamily="18" charset="0"/>
                <a:cs typeface="Times New Roman" pitchFamily="18" charset="0"/>
              </a:rPr>
              <a:t> (e.g. 70% </a:t>
            </a:r>
            <a:r>
              <a:rPr lang="it-IT" sz="1400" i="0" dirty="0" err="1">
                <a:latin typeface="Times New Roman" pitchFamily="18" charset="0"/>
                <a:cs typeface="Times New Roman" pitchFamily="18" charset="0"/>
              </a:rPr>
              <a:t>uniform</a:t>
            </a:r>
            <a:r>
              <a:rPr lang="it-IT" sz="1400" i="0" dirty="0">
                <a:latin typeface="Times New Roman" pitchFamily="18" charset="0"/>
                <a:cs typeface="Times New Roman" pitchFamily="18" charset="0"/>
              </a:rPr>
              <a:t> and 30% </a:t>
            </a:r>
            <a:r>
              <a:rPr lang="it-IT" sz="1400" i="0" dirty="0" err="1">
                <a:latin typeface="Times New Roman" pitchFamily="18" charset="0"/>
                <a:cs typeface="Times New Roman" pitchFamily="18" charset="0"/>
              </a:rPr>
              <a:t>clustering</a:t>
            </a:r>
            <a:r>
              <a:rPr lang="it-IT" sz="1400" i="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i="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sz="1400" i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Probability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Substitution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 of  a 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atom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 with  In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atoms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 are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already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in a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sphere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of 1nm 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radius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around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  the </a:t>
            </a:r>
            <a:r>
              <a:rPr lang="it-IT" sz="1400" i="0" dirty="0" err="1" smtClean="0">
                <a:latin typeface="Times New Roman" pitchFamily="18" charset="0"/>
                <a:cs typeface="Times New Roman" pitchFamily="18" charset="0"/>
              </a:rPr>
              <a:t>atom</a:t>
            </a:r>
            <a:r>
              <a:rPr lang="it-IT" sz="1400" i="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2903540" y="-8117"/>
            <a:ext cx="6192837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it-IT" kern="0" smtClean="0"/>
              <a:t>Modelling nanopillars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37242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r="5456"/>
          <a:stretch/>
        </p:blipFill>
        <p:spPr>
          <a:xfrm>
            <a:off x="681281" y="936064"/>
            <a:ext cx="3694771" cy="23324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21" y="908407"/>
            <a:ext cx="3157082" cy="238773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5197"/>
          <a:stretch/>
        </p:blipFill>
        <p:spPr>
          <a:xfrm>
            <a:off x="608126" y="3693014"/>
            <a:ext cx="3920331" cy="2457461"/>
          </a:xfrm>
          <a:prstGeom prst="rect">
            <a:avLst/>
          </a:prstGeom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985405" y="3550492"/>
            <a:ext cx="2298450" cy="361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30% </a:t>
            </a:r>
            <a:r>
              <a:rPr lang="it-IT" sz="2000" dirty="0" err="1" smtClean="0">
                <a:solidFill>
                  <a:srgbClr val="000000"/>
                </a:solidFill>
              </a:rPr>
              <a:t>clustering</a:t>
            </a:r>
            <a:endParaRPr lang="it-IT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38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40" y="3693014"/>
            <a:ext cx="3377001" cy="2457461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23507" y="727785"/>
            <a:ext cx="2298450" cy="361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No </a:t>
            </a:r>
            <a:r>
              <a:rPr lang="it-IT" sz="2000" dirty="0" err="1" smtClean="0">
                <a:solidFill>
                  <a:srgbClr val="000000"/>
                </a:solidFill>
              </a:rPr>
              <a:t>clustering</a:t>
            </a:r>
            <a:endParaRPr lang="it-IT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38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2903540" y="-8117"/>
            <a:ext cx="6192837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it-IT" kern="0" smtClean="0"/>
              <a:t>Modelling nanopillars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268757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21" y="991040"/>
            <a:ext cx="3155114" cy="238625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29" y="3740512"/>
            <a:ext cx="3237821" cy="235617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" r="5456"/>
          <a:stretch/>
        </p:blipFill>
        <p:spPr>
          <a:xfrm>
            <a:off x="681281" y="936064"/>
            <a:ext cx="3694771" cy="233242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5197"/>
          <a:stretch/>
        </p:blipFill>
        <p:spPr>
          <a:xfrm>
            <a:off x="608126" y="3693014"/>
            <a:ext cx="3920331" cy="245746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88727" y="4150910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sz="1800" i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180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673007" y="5631934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it-IT" sz="1800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180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427392" y="1227470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it-IT" sz="1800" i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180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673007" y="1732944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it-IT" sz="1800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180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985405" y="3550492"/>
            <a:ext cx="2298450" cy="361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30% </a:t>
            </a:r>
            <a:r>
              <a:rPr lang="it-IT" sz="2000" dirty="0" err="1" smtClean="0">
                <a:solidFill>
                  <a:srgbClr val="000000"/>
                </a:solidFill>
              </a:rPr>
              <a:t>clustering</a:t>
            </a:r>
            <a:endParaRPr lang="it-IT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38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023507" y="727785"/>
            <a:ext cx="2298450" cy="361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No </a:t>
            </a:r>
            <a:r>
              <a:rPr lang="it-IT" sz="2000" dirty="0" err="1" smtClean="0">
                <a:solidFill>
                  <a:srgbClr val="000000"/>
                </a:solidFill>
              </a:rPr>
              <a:t>clustering</a:t>
            </a:r>
            <a:endParaRPr lang="it-IT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38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2903540" y="42683"/>
            <a:ext cx="6192837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it-IT" kern="0" dirty="0" smtClean="0"/>
              <a:t>ETB </a:t>
            </a:r>
            <a:r>
              <a:rPr lang="it-IT" kern="0" dirty="0" err="1" smtClean="0"/>
              <a:t>groundstates</a:t>
            </a:r>
            <a:endParaRPr lang="it-IT" kern="0" dirty="0"/>
          </a:p>
        </p:txBody>
      </p:sp>
      <p:cxnSp>
        <p:nvCxnSpPr>
          <p:cNvPr id="3" name="Connettore 2 2"/>
          <p:cNvCxnSpPr>
            <a:stCxn id="11" idx="1"/>
          </p:cNvCxnSpPr>
          <p:nvPr/>
        </p:nvCxnSpPr>
        <p:spPr bwMode="auto">
          <a:xfrm flipH="1">
            <a:off x="6631039" y="1412136"/>
            <a:ext cx="796353" cy="320808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Connettore 2 19"/>
          <p:cNvCxnSpPr>
            <a:stCxn id="12" idx="1"/>
          </p:cNvCxnSpPr>
          <p:nvPr/>
        </p:nvCxnSpPr>
        <p:spPr bwMode="auto">
          <a:xfrm flipH="1">
            <a:off x="6883400" y="1917610"/>
            <a:ext cx="789607" cy="184666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Connettore 2 21"/>
          <p:cNvCxnSpPr/>
          <p:nvPr/>
        </p:nvCxnSpPr>
        <p:spPr bwMode="auto">
          <a:xfrm flipH="1">
            <a:off x="7531100" y="4386376"/>
            <a:ext cx="295727" cy="299924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Connettore 2 23"/>
          <p:cNvCxnSpPr/>
          <p:nvPr/>
        </p:nvCxnSpPr>
        <p:spPr bwMode="auto">
          <a:xfrm flipH="1" flipV="1">
            <a:off x="6883400" y="5186790"/>
            <a:ext cx="789607" cy="62981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356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0" y="803454"/>
            <a:ext cx="3649626" cy="247814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9" r="4734"/>
          <a:stretch/>
        </p:blipFill>
        <p:spPr>
          <a:xfrm>
            <a:off x="4502055" y="1197429"/>
            <a:ext cx="3814363" cy="2240938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822017" y="606641"/>
            <a:ext cx="3317914" cy="590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smtClean="0">
                <a:solidFill>
                  <a:srgbClr val="000000"/>
                </a:solidFill>
                <a:sym typeface="Symbol"/>
              </a:rPr>
              <a:t></a:t>
            </a:r>
            <a:r>
              <a:rPr lang="it-IT" sz="2000" b="0" i="0" baseline="-25000" dirty="0" smtClean="0">
                <a:solidFill>
                  <a:srgbClr val="000000"/>
                </a:solidFill>
                <a:sym typeface="Symbol"/>
              </a:rPr>
              <a:t>xx  </a:t>
            </a:r>
            <a:r>
              <a:rPr lang="it-IT" sz="2000" b="0" i="0" dirty="0" err="1">
                <a:solidFill>
                  <a:srgbClr val="000000"/>
                </a:solidFill>
                <a:sym typeface="Symbol"/>
              </a:rPr>
              <a:t>s</a:t>
            </a:r>
            <a:r>
              <a:rPr lang="it-IT" sz="2000" b="0" i="0" dirty="0" err="1" smtClean="0">
                <a:solidFill>
                  <a:srgbClr val="000000"/>
                </a:solidFill>
              </a:rPr>
              <a:t>train</a:t>
            </a:r>
            <a:r>
              <a:rPr lang="it-IT" sz="2000" b="0" i="0" dirty="0" smtClean="0">
                <a:solidFill>
                  <a:srgbClr val="000000"/>
                </a:solidFill>
              </a:rPr>
              <a:t> from 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elasticity</a:t>
            </a:r>
            <a:r>
              <a:rPr lang="it-IT" sz="2000" b="0" i="0" dirty="0" smtClean="0">
                <a:solidFill>
                  <a:srgbClr val="000000"/>
                </a:solidFill>
              </a:rPr>
              <a:t>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macroscopic</a:t>
            </a:r>
            <a:r>
              <a:rPr lang="it-IT" sz="2000" b="0" i="0" dirty="0" smtClean="0">
                <a:solidFill>
                  <a:srgbClr val="000000"/>
                </a:solidFill>
              </a:rPr>
              <a:t> model (</a:t>
            </a:r>
            <a:r>
              <a:rPr lang="it-IT" sz="2000" b="0" i="0" dirty="0">
                <a:solidFill>
                  <a:srgbClr val="000000"/>
                </a:solidFill>
              </a:rPr>
              <a:t>VCA</a:t>
            </a:r>
            <a:r>
              <a:rPr lang="it-IT" sz="2000" b="0" i="0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6" t="10000" r="28615" b="7070"/>
          <a:stretch/>
        </p:blipFill>
        <p:spPr>
          <a:xfrm>
            <a:off x="4680498" y="3482512"/>
            <a:ext cx="2500093" cy="2231572"/>
          </a:xfrm>
          <a:prstGeom prst="rect">
            <a:avLst/>
          </a:prstGeom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50051" y="5826035"/>
            <a:ext cx="3117259" cy="401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smtClean="0">
                <a:solidFill>
                  <a:srgbClr val="000000"/>
                </a:solidFill>
              </a:rPr>
              <a:t>VFF on  a  VCA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structure</a:t>
            </a:r>
            <a:r>
              <a:rPr lang="it-IT" sz="2000" b="0" i="0" dirty="0" smtClean="0">
                <a:solidFill>
                  <a:srgbClr val="000000"/>
                </a:solidFill>
              </a:rPr>
              <a:t> </a:t>
            </a:r>
            <a:endParaRPr lang="it-IT" sz="2000" b="0" i="0" dirty="0">
              <a:solidFill>
                <a:srgbClr val="000000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822017" y="5799762"/>
            <a:ext cx="3342269" cy="31397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smtClean="0">
                <a:solidFill>
                  <a:srgbClr val="000000"/>
                </a:solidFill>
              </a:rPr>
              <a:t>VFF  on  a  random  sample</a:t>
            </a:r>
            <a:endParaRPr lang="it-IT" sz="2000" b="0" i="0" dirty="0">
              <a:solidFill>
                <a:srgbClr val="000000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309167" y="3428588"/>
            <a:ext cx="2823775" cy="2285496"/>
            <a:chOff x="1309167" y="3428588"/>
            <a:chExt cx="2823775" cy="2285496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5" t="6659" r="22554" b="6544"/>
            <a:stretch/>
          </p:blipFill>
          <p:spPr>
            <a:xfrm>
              <a:off x="1309167" y="3482512"/>
              <a:ext cx="2558143" cy="2231572"/>
            </a:xfrm>
            <a:prstGeom prst="rect">
              <a:avLst/>
            </a:prstGeom>
          </p:spPr>
        </p:pic>
        <p:sp>
          <p:nvSpPr>
            <p:cNvPr id="5" name="Triangolo isoscele 4"/>
            <p:cNvSpPr/>
            <p:nvPr/>
          </p:nvSpPr>
          <p:spPr>
            <a:xfrm rot="18089192">
              <a:off x="3199462" y="3472187"/>
              <a:ext cx="761853" cy="674656"/>
            </a:xfrm>
            <a:prstGeom prst="triangle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400" i="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riangolo isoscele 15"/>
            <p:cNvSpPr/>
            <p:nvPr/>
          </p:nvSpPr>
          <p:spPr>
            <a:xfrm>
              <a:off x="3246218" y="4844143"/>
              <a:ext cx="886724" cy="791920"/>
            </a:xfrm>
            <a:prstGeom prst="triangle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400" i="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riangolo isoscele 16"/>
          <p:cNvSpPr/>
          <p:nvPr/>
        </p:nvSpPr>
        <p:spPr>
          <a:xfrm>
            <a:off x="6570587" y="4844143"/>
            <a:ext cx="886724" cy="791920"/>
          </a:xfrm>
          <a:prstGeom prst="triangl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400" i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riangolo isoscele 17"/>
          <p:cNvSpPr/>
          <p:nvPr/>
        </p:nvSpPr>
        <p:spPr>
          <a:xfrm rot="18089192">
            <a:off x="6594841" y="3472187"/>
            <a:ext cx="761853" cy="674656"/>
          </a:xfrm>
          <a:prstGeom prst="triangl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400" i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336680" y="3602655"/>
            <a:ext cx="1807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0" i="0" dirty="0" err="1">
                <a:solidFill>
                  <a:srgbClr val="000000"/>
                </a:solidFill>
              </a:rPr>
              <a:t>xy</a:t>
            </a:r>
            <a:r>
              <a:rPr lang="it-IT" sz="2000" b="0" i="0" dirty="0">
                <a:solidFill>
                  <a:srgbClr val="000000"/>
                </a:solidFill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</a:rPr>
              <a:t>plane</a:t>
            </a:r>
            <a:r>
              <a:rPr lang="it-IT" sz="2000" b="0" i="0" dirty="0">
                <a:solidFill>
                  <a:srgbClr val="000000"/>
                </a:solidFill>
              </a:rPr>
              <a:t>  in the </a:t>
            </a:r>
            <a:r>
              <a:rPr lang="it-IT" sz="2000" b="0" i="0" dirty="0" err="1">
                <a:solidFill>
                  <a:srgbClr val="000000"/>
                </a:solidFill>
              </a:rPr>
              <a:t>InGaN</a:t>
            </a:r>
            <a:r>
              <a:rPr lang="it-IT" sz="2000" b="0" i="0" dirty="0">
                <a:solidFill>
                  <a:srgbClr val="000000"/>
                </a:solidFill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</a:rPr>
              <a:t>region</a:t>
            </a:r>
            <a:endParaRPr lang="en-US" sz="2000" b="0" i="0" dirty="0">
              <a:solidFill>
                <a:srgbClr val="000000"/>
              </a:solidFill>
            </a:endParaRPr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2903540" y="-8117"/>
            <a:ext cx="6192837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it-IT" kern="0" dirty="0" smtClean="0"/>
              <a:t>VFF and </a:t>
            </a:r>
            <a:r>
              <a:rPr lang="it-IT" kern="0" dirty="0" err="1" smtClean="0"/>
              <a:t>elasticity</a:t>
            </a:r>
            <a:r>
              <a:rPr lang="it-IT" kern="0" dirty="0" smtClean="0"/>
              <a:t> </a:t>
            </a:r>
            <a:r>
              <a:rPr lang="it-IT" kern="0" dirty="0" err="1" smtClean="0"/>
              <a:t>models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86805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7" t="5231" r="6082"/>
          <a:stretch/>
        </p:blipFill>
        <p:spPr>
          <a:xfrm>
            <a:off x="4105682" y="2238204"/>
            <a:ext cx="5025618" cy="2529665"/>
          </a:xfrm>
          <a:prstGeom prst="rect">
            <a:avLst/>
          </a:prstGeom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572921" y="1296889"/>
            <a:ext cx="4860536" cy="312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Strain</a:t>
            </a:r>
            <a:r>
              <a:rPr lang="it-IT" sz="2000" b="0" i="0" dirty="0" smtClean="0">
                <a:solidFill>
                  <a:srgbClr val="000000"/>
                </a:solidFill>
              </a:rPr>
              <a:t>  from  VFF  on  a  random  sample  </a:t>
            </a:r>
            <a:endParaRPr lang="it-IT" sz="2000" b="0" i="0" dirty="0">
              <a:solidFill>
                <a:srgbClr val="000000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026133" y="4784827"/>
            <a:ext cx="2446405" cy="312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err="1" smtClean="0">
                <a:solidFill>
                  <a:srgbClr val="000000"/>
                </a:solidFill>
              </a:rPr>
              <a:t>uniform</a:t>
            </a:r>
            <a:r>
              <a:rPr lang="it-IT" sz="2000" b="0" i="0" dirty="0" smtClean="0">
                <a:solidFill>
                  <a:srgbClr val="000000"/>
                </a:solidFill>
              </a:rPr>
              <a:t> 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distribution</a:t>
            </a:r>
            <a:endParaRPr lang="it-IT" sz="2000" b="0" i="0" dirty="0">
              <a:solidFill>
                <a:srgbClr val="000000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938911" y="4784827"/>
            <a:ext cx="1444219" cy="3125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err="1" smtClean="0">
                <a:solidFill>
                  <a:srgbClr val="000000"/>
                </a:solidFill>
              </a:rPr>
              <a:t>clustering</a:t>
            </a:r>
            <a:endParaRPr lang="it-IT" sz="2000" b="0" i="0" dirty="0">
              <a:solidFill>
                <a:srgbClr val="000000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729334" y="2142219"/>
            <a:ext cx="3045386" cy="2642607"/>
            <a:chOff x="729334" y="2142219"/>
            <a:chExt cx="3045386" cy="2642607"/>
          </a:xfrm>
        </p:grpSpPr>
        <p:grpSp>
          <p:nvGrpSpPr>
            <p:cNvPr id="9" name="Gruppo 8"/>
            <p:cNvGrpSpPr/>
            <p:nvPr/>
          </p:nvGrpSpPr>
          <p:grpSpPr>
            <a:xfrm>
              <a:off x="729334" y="2142219"/>
              <a:ext cx="3045386" cy="2642607"/>
              <a:chOff x="729334" y="2142219"/>
              <a:chExt cx="3045386" cy="2642607"/>
            </a:xfrm>
          </p:grpSpPr>
          <p:pic>
            <p:nvPicPr>
              <p:cNvPr id="3" name="Immagine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490" r="33255"/>
              <a:stretch/>
            </p:blipFill>
            <p:spPr>
              <a:xfrm>
                <a:off x="729334" y="2142219"/>
                <a:ext cx="2830296" cy="2642607"/>
              </a:xfrm>
              <a:prstGeom prst="rect">
                <a:avLst/>
              </a:prstGeom>
            </p:spPr>
          </p:pic>
          <p:sp>
            <p:nvSpPr>
              <p:cNvPr id="8" name="Triangolo isoscele 7"/>
              <p:cNvSpPr/>
              <p:nvPr/>
            </p:nvSpPr>
            <p:spPr>
              <a:xfrm rot="18089192">
                <a:off x="3088100" y="3978108"/>
                <a:ext cx="761853" cy="611386"/>
              </a:xfrm>
              <a:prstGeom prst="triangle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buNone/>
                </a:pPr>
                <a:endParaRPr lang="en-US" sz="1400" i="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" name="Triangolo isoscele 10"/>
            <p:cNvSpPr/>
            <p:nvPr/>
          </p:nvSpPr>
          <p:spPr>
            <a:xfrm rot="18089192">
              <a:off x="3014653" y="2382737"/>
              <a:ext cx="761853" cy="611386"/>
            </a:xfrm>
            <a:prstGeom prst="triangle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buNone/>
              </a:pPr>
              <a:endParaRPr lang="en-US" sz="1400" i="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itolo 1"/>
          <p:cNvSpPr txBox="1">
            <a:spLocks/>
          </p:cNvSpPr>
          <p:nvPr/>
        </p:nvSpPr>
        <p:spPr>
          <a:xfrm>
            <a:off x="2903540" y="-8117"/>
            <a:ext cx="6192837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it-IT" kern="0" dirty="0" err="1" smtClean="0"/>
              <a:t>Effects</a:t>
            </a:r>
            <a:r>
              <a:rPr lang="it-IT" kern="0" dirty="0" smtClean="0"/>
              <a:t> of </a:t>
            </a:r>
            <a:r>
              <a:rPr lang="it-IT" kern="0" dirty="0" err="1" smtClean="0"/>
              <a:t>clustering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2012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t="4867" r="6317"/>
          <a:stretch/>
        </p:blipFill>
        <p:spPr>
          <a:xfrm>
            <a:off x="1005141" y="3902744"/>
            <a:ext cx="3188097" cy="19142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9674" r="8117" b="6655"/>
          <a:stretch/>
        </p:blipFill>
        <p:spPr>
          <a:xfrm>
            <a:off x="1302465" y="1002394"/>
            <a:ext cx="2594624" cy="18745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2873" r="6771"/>
          <a:stretch/>
        </p:blipFill>
        <p:spPr>
          <a:xfrm>
            <a:off x="5029200" y="3859198"/>
            <a:ext cx="3402243" cy="206330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t="11595" r="5857" b="5416"/>
          <a:stretch/>
        </p:blipFill>
        <p:spPr>
          <a:xfrm>
            <a:off x="5138787" y="972694"/>
            <a:ext cx="2840442" cy="1982304"/>
          </a:xfrm>
          <a:prstGeom prst="rect">
            <a:avLst/>
          </a:prstGeom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502545" y="671489"/>
            <a:ext cx="1400995" cy="3109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 In 10%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138787" y="629924"/>
            <a:ext cx="1112631" cy="361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 In 30%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465772" y="2983988"/>
            <a:ext cx="3460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600" i="0" dirty="0" smtClean="0">
                <a:solidFill>
                  <a:srgbClr val="000000"/>
                </a:solidFill>
              </a:rPr>
              <a:t>FWHM </a:t>
            </a:r>
            <a:r>
              <a:rPr lang="it-IT" sz="1600" i="0" dirty="0">
                <a:solidFill>
                  <a:srgbClr val="000000"/>
                </a:solidFill>
              </a:rPr>
              <a:t>= </a:t>
            </a:r>
            <a:r>
              <a:rPr lang="it-IT" sz="1600" i="0" dirty="0" smtClean="0">
                <a:solidFill>
                  <a:srgbClr val="000000"/>
                </a:solidFill>
              </a:rPr>
              <a:t>35 </a:t>
            </a:r>
            <a:r>
              <a:rPr lang="it-IT" sz="1600" i="0" dirty="0" err="1" smtClean="0">
                <a:solidFill>
                  <a:srgbClr val="000000"/>
                </a:solidFill>
              </a:rPr>
              <a:t>meV</a:t>
            </a:r>
            <a:r>
              <a:rPr lang="it-IT" sz="1600" i="0" dirty="0" smtClean="0">
                <a:solidFill>
                  <a:srgbClr val="000000"/>
                </a:solidFill>
              </a:rPr>
              <a:t> </a:t>
            </a:r>
            <a:endParaRPr lang="en-US" sz="160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93607" y="3005977"/>
            <a:ext cx="3737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600" i="0" dirty="0" smtClean="0">
                <a:solidFill>
                  <a:srgbClr val="000000"/>
                </a:solidFill>
              </a:rPr>
              <a:t>FWHM </a:t>
            </a:r>
            <a:r>
              <a:rPr lang="it-IT" sz="1600" i="0" dirty="0">
                <a:solidFill>
                  <a:srgbClr val="000000"/>
                </a:solidFill>
              </a:rPr>
              <a:t>= 18 </a:t>
            </a:r>
            <a:r>
              <a:rPr lang="it-IT" sz="1600" i="0" dirty="0" err="1" smtClean="0">
                <a:solidFill>
                  <a:srgbClr val="000000"/>
                </a:solidFill>
              </a:rPr>
              <a:t>meV</a:t>
            </a:r>
            <a:r>
              <a:rPr lang="it-IT" sz="1600" i="0" dirty="0" smtClean="0">
                <a:solidFill>
                  <a:srgbClr val="000000"/>
                </a:solidFill>
              </a:rPr>
              <a:t> </a:t>
            </a:r>
            <a:endParaRPr lang="en-US" sz="1600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2903540" y="-8117"/>
            <a:ext cx="6192837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it-IT" kern="0" dirty="0" smtClean="0"/>
              <a:t>Optical </a:t>
            </a:r>
            <a:r>
              <a:rPr lang="it-IT" kern="0" dirty="0" err="1" smtClean="0"/>
              <a:t>Spectrum</a:t>
            </a:r>
            <a:r>
              <a:rPr lang="it-IT" kern="0" dirty="0" smtClean="0"/>
              <a:t> – no </a:t>
            </a:r>
            <a:r>
              <a:rPr lang="it-IT" kern="0" dirty="0" err="1" smtClean="0"/>
              <a:t>clustering</a:t>
            </a:r>
            <a:r>
              <a:rPr lang="it-IT" kern="0" dirty="0" smtClean="0"/>
              <a:t>  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26562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r="7163"/>
          <a:stretch/>
        </p:blipFill>
        <p:spPr>
          <a:xfrm>
            <a:off x="1036823" y="3384128"/>
            <a:ext cx="3099748" cy="199498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" t="12724" r="7067" b="4130"/>
          <a:stretch/>
        </p:blipFill>
        <p:spPr>
          <a:xfrm>
            <a:off x="1085551" y="1059790"/>
            <a:ext cx="2778878" cy="19827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" t="2128" r="5495"/>
          <a:stretch/>
        </p:blipFill>
        <p:spPr>
          <a:xfrm>
            <a:off x="5511589" y="3402824"/>
            <a:ext cx="3196972" cy="19746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r="7015" b="4759"/>
          <a:stretch/>
        </p:blipFill>
        <p:spPr>
          <a:xfrm>
            <a:off x="5460782" y="1005291"/>
            <a:ext cx="2899447" cy="2057364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168838" y="5313388"/>
            <a:ext cx="3609986" cy="933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600" b="0" i="0" dirty="0" smtClean="0">
                <a:solidFill>
                  <a:srgbClr val="000000"/>
                </a:solidFill>
              </a:rPr>
              <a:t>Distribution of </a:t>
            </a:r>
            <a:r>
              <a:rPr lang="it-IT" sz="1600" b="0" i="0" dirty="0" err="1" smtClean="0">
                <a:solidFill>
                  <a:srgbClr val="000000"/>
                </a:solidFill>
              </a:rPr>
              <a:t>energy</a:t>
            </a:r>
            <a:r>
              <a:rPr lang="it-IT" sz="1600" b="0" i="0" dirty="0" smtClean="0">
                <a:solidFill>
                  <a:srgbClr val="000000"/>
                </a:solidFill>
              </a:rPr>
              <a:t> gaps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200" b="0" i="0" dirty="0" err="1" smtClean="0">
                <a:solidFill>
                  <a:srgbClr val="000000"/>
                </a:solidFill>
              </a:rPr>
              <a:t>Mean</a:t>
            </a:r>
            <a:r>
              <a:rPr lang="it-IT" sz="1200" b="0" i="0" dirty="0" smtClean="0">
                <a:solidFill>
                  <a:srgbClr val="000000"/>
                </a:solidFill>
              </a:rPr>
              <a:t> = 3.329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200" b="0" i="0" dirty="0" err="1" smtClean="0">
                <a:solidFill>
                  <a:srgbClr val="000000"/>
                </a:solidFill>
              </a:rPr>
              <a:t>Std</a:t>
            </a:r>
            <a:r>
              <a:rPr lang="it-IT" sz="1200" b="0" i="0" dirty="0" smtClean="0">
                <a:solidFill>
                  <a:srgbClr val="000000"/>
                </a:solidFill>
              </a:rPr>
              <a:t> = </a:t>
            </a:r>
            <a:r>
              <a:rPr lang="it-IT" sz="1200" b="0" i="0" dirty="0">
                <a:solidFill>
                  <a:srgbClr val="000000"/>
                </a:solidFill>
              </a:rPr>
              <a:t>0.0278 </a:t>
            </a:r>
            <a:endParaRPr lang="it-IT" sz="1200" b="0" i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200" b="0" i="0" dirty="0" err="1" smtClean="0">
                <a:solidFill>
                  <a:srgbClr val="000000"/>
                </a:solidFill>
              </a:rPr>
              <a:t>skew</a:t>
            </a:r>
            <a:r>
              <a:rPr lang="it-IT" sz="1200" b="0" i="0" dirty="0" smtClean="0">
                <a:solidFill>
                  <a:srgbClr val="000000"/>
                </a:solidFill>
              </a:rPr>
              <a:t> </a:t>
            </a:r>
            <a:r>
              <a:rPr lang="it-IT" sz="1200" b="0" i="0" dirty="0">
                <a:solidFill>
                  <a:srgbClr val="000000"/>
                </a:solidFill>
              </a:rPr>
              <a:t>= -1.242</a:t>
            </a:r>
            <a:endParaRPr lang="it-IT" sz="1200" b="0" i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655190" y="5360187"/>
            <a:ext cx="3053371" cy="933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600" b="0" i="0" dirty="0" smtClean="0">
                <a:solidFill>
                  <a:srgbClr val="000000"/>
                </a:solidFill>
              </a:rPr>
              <a:t>Distribution </a:t>
            </a:r>
            <a:r>
              <a:rPr lang="it-IT" sz="1600" b="0" i="0" dirty="0">
                <a:solidFill>
                  <a:srgbClr val="000000"/>
                </a:solidFill>
              </a:rPr>
              <a:t>of </a:t>
            </a:r>
            <a:r>
              <a:rPr lang="it-IT" sz="1600" b="0" i="0" dirty="0" err="1">
                <a:solidFill>
                  <a:srgbClr val="000000"/>
                </a:solidFill>
              </a:rPr>
              <a:t>energy</a:t>
            </a:r>
            <a:r>
              <a:rPr lang="it-IT" sz="1600" b="0" i="0" dirty="0">
                <a:solidFill>
                  <a:srgbClr val="000000"/>
                </a:solidFill>
              </a:rPr>
              <a:t> gaps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200" b="0" i="0" dirty="0" err="1" smtClean="0">
                <a:solidFill>
                  <a:srgbClr val="000000"/>
                </a:solidFill>
              </a:rPr>
              <a:t>Mean</a:t>
            </a:r>
            <a:r>
              <a:rPr lang="it-IT" sz="1200" b="0" i="0" dirty="0" smtClean="0">
                <a:solidFill>
                  <a:srgbClr val="000000"/>
                </a:solidFill>
              </a:rPr>
              <a:t> = 2.793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200" b="0" i="0" dirty="0" err="1" smtClean="0">
                <a:solidFill>
                  <a:srgbClr val="000000"/>
                </a:solidFill>
              </a:rPr>
              <a:t>Std</a:t>
            </a:r>
            <a:r>
              <a:rPr lang="it-IT" sz="1200" b="0" i="0" dirty="0" smtClean="0">
                <a:solidFill>
                  <a:srgbClr val="000000"/>
                </a:solidFill>
              </a:rPr>
              <a:t> = 0.028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1200" b="0" i="0" dirty="0" err="1" smtClean="0">
                <a:solidFill>
                  <a:srgbClr val="000000"/>
                </a:solidFill>
              </a:rPr>
              <a:t>skew</a:t>
            </a:r>
            <a:r>
              <a:rPr lang="it-IT" sz="1200" b="0" i="0" dirty="0" smtClean="0">
                <a:solidFill>
                  <a:srgbClr val="000000"/>
                </a:solidFill>
              </a:rPr>
              <a:t> </a:t>
            </a:r>
            <a:r>
              <a:rPr lang="it-IT" sz="1200" b="0" i="0" dirty="0">
                <a:solidFill>
                  <a:srgbClr val="000000"/>
                </a:solidFill>
              </a:rPr>
              <a:t>= -</a:t>
            </a:r>
            <a:r>
              <a:rPr lang="it-IT" sz="1200" b="0" i="0" dirty="0" smtClean="0">
                <a:solidFill>
                  <a:srgbClr val="000000"/>
                </a:solidFill>
              </a:rPr>
              <a:t>0.708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299454" y="694383"/>
            <a:ext cx="1400995" cy="3109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 In 10%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683574" y="682147"/>
            <a:ext cx="1112631" cy="3612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dirty="0" smtClean="0">
                <a:solidFill>
                  <a:srgbClr val="000000"/>
                </a:solidFill>
              </a:rPr>
              <a:t> In 30%</a:t>
            </a:r>
          </a:p>
          <a:p>
            <a:pPr>
              <a:lnSpc>
                <a:spcPct val="80000"/>
              </a:lnSpc>
              <a:spcBef>
                <a:spcPts val="386"/>
              </a:spcBef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454885" y="2942193"/>
            <a:ext cx="3580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600" i="0" dirty="0" smtClean="0">
                <a:solidFill>
                  <a:srgbClr val="000000"/>
                </a:solidFill>
              </a:rPr>
              <a:t>FWHM </a:t>
            </a:r>
            <a:r>
              <a:rPr lang="it-IT" sz="1600" i="0" dirty="0">
                <a:solidFill>
                  <a:srgbClr val="000000"/>
                </a:solidFill>
              </a:rPr>
              <a:t>= </a:t>
            </a:r>
            <a:r>
              <a:rPr lang="it-IT" sz="1600" i="0" dirty="0" smtClean="0">
                <a:solidFill>
                  <a:srgbClr val="000000"/>
                </a:solidFill>
              </a:rPr>
              <a:t>45 </a:t>
            </a:r>
            <a:r>
              <a:rPr lang="it-IT" sz="1600" i="0" dirty="0" err="1">
                <a:solidFill>
                  <a:srgbClr val="000000"/>
                </a:solidFill>
              </a:rPr>
              <a:t>meV</a:t>
            </a:r>
            <a:r>
              <a:rPr lang="it-IT" sz="1600" i="0" dirty="0">
                <a:solidFill>
                  <a:srgbClr val="000000"/>
                </a:solidFill>
              </a:rPr>
              <a:t> </a:t>
            </a:r>
            <a:r>
              <a:rPr lang="it-IT" sz="1600" i="0" dirty="0" err="1">
                <a:solidFill>
                  <a:srgbClr val="000000"/>
                </a:solidFill>
              </a:rPr>
              <a:t>broadening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052089" y="2909752"/>
            <a:ext cx="363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1600" i="0" dirty="0" smtClean="0">
                <a:solidFill>
                  <a:srgbClr val="000000"/>
                </a:solidFill>
              </a:rPr>
              <a:t>FWHM </a:t>
            </a:r>
            <a:r>
              <a:rPr lang="it-IT" sz="1600" i="0" dirty="0">
                <a:solidFill>
                  <a:srgbClr val="000000"/>
                </a:solidFill>
              </a:rPr>
              <a:t>= </a:t>
            </a:r>
            <a:r>
              <a:rPr lang="it-IT" sz="1600" i="0" dirty="0" smtClean="0">
                <a:solidFill>
                  <a:srgbClr val="000000"/>
                </a:solidFill>
              </a:rPr>
              <a:t>20 </a:t>
            </a:r>
            <a:r>
              <a:rPr lang="it-IT" sz="1600" i="0" dirty="0" err="1">
                <a:solidFill>
                  <a:srgbClr val="000000"/>
                </a:solidFill>
              </a:rPr>
              <a:t>meV</a:t>
            </a:r>
            <a:r>
              <a:rPr lang="it-IT" sz="1600" i="0" dirty="0">
                <a:solidFill>
                  <a:srgbClr val="000000"/>
                </a:solidFill>
              </a:rPr>
              <a:t> </a:t>
            </a:r>
            <a:r>
              <a:rPr lang="it-IT" sz="1600" i="0" dirty="0" err="1">
                <a:solidFill>
                  <a:srgbClr val="000000"/>
                </a:solidFill>
              </a:rPr>
              <a:t>broadening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2903540" y="-8117"/>
            <a:ext cx="6192837" cy="650875"/>
          </a:xfrm>
          <a:prstGeom prst="roundRect">
            <a:avLst>
              <a:gd name="adj" fmla="val 21667"/>
            </a:avLst>
          </a:prstGeom>
        </p:spPr>
        <p:txBody>
          <a:bodyPr/>
          <a:lstStyle>
            <a:lvl1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10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210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316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421" algn="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it-IT" kern="0" dirty="0" smtClean="0"/>
              <a:t>Optical </a:t>
            </a:r>
            <a:r>
              <a:rPr lang="it-IT" kern="0" dirty="0" err="1" smtClean="0"/>
              <a:t>Spectrum</a:t>
            </a:r>
            <a:r>
              <a:rPr lang="it-IT" kern="0" dirty="0" smtClean="0"/>
              <a:t> – 30% </a:t>
            </a:r>
            <a:r>
              <a:rPr lang="it-IT" kern="0" dirty="0" err="1" smtClean="0"/>
              <a:t>clustering</a:t>
            </a:r>
            <a:r>
              <a:rPr lang="it-IT" kern="0" dirty="0" smtClean="0"/>
              <a:t>  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275255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12087" r="8154" b="6039"/>
          <a:stretch/>
        </p:blipFill>
        <p:spPr>
          <a:xfrm>
            <a:off x="4625438" y="3441700"/>
            <a:ext cx="3924795" cy="28025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" t="12595" r="8870" b="5883"/>
          <a:stretch/>
        </p:blipFill>
        <p:spPr>
          <a:xfrm>
            <a:off x="825336" y="991590"/>
            <a:ext cx="3800104" cy="2731324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66058" y="4266176"/>
            <a:ext cx="3668486" cy="16883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 marL="342900" lvl="1" indent="-342900">
              <a:lnSpc>
                <a:spcPct val="80000"/>
              </a:lnSpc>
              <a:spcBef>
                <a:spcPts val="386"/>
              </a:spcBef>
              <a:buSzPct val="80000"/>
              <a:buFont typeface="Wingdings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i="0" dirty="0">
                <a:solidFill>
                  <a:srgbClr val="000000"/>
                </a:solidFill>
              </a:rPr>
              <a:t>Clustering</a:t>
            </a:r>
            <a:r>
              <a:rPr lang="it-IT" sz="2000" b="0" i="0" dirty="0">
                <a:solidFill>
                  <a:srgbClr val="000000"/>
                </a:solidFill>
              </a:rPr>
              <a:t> </a:t>
            </a:r>
            <a:r>
              <a:rPr lang="it-IT" sz="2000" b="0" i="0" dirty="0" err="1">
                <a:solidFill>
                  <a:srgbClr val="000000"/>
                </a:solidFill>
              </a:rPr>
              <a:t>effect</a:t>
            </a:r>
            <a:r>
              <a:rPr lang="it-IT" sz="2000" b="0" i="0" dirty="0">
                <a:solidFill>
                  <a:srgbClr val="000000"/>
                </a:solidFill>
              </a:rPr>
              <a:t>:</a:t>
            </a:r>
          </a:p>
          <a:p>
            <a:pPr marL="342900" lvl="1" indent="-342900">
              <a:lnSpc>
                <a:spcPct val="80000"/>
              </a:lnSpc>
              <a:spcBef>
                <a:spcPts val="386"/>
              </a:spcBef>
              <a:buSzPct val="80000"/>
              <a:buFont typeface="Wingdings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err="1">
                <a:solidFill>
                  <a:srgbClr val="000000"/>
                </a:solidFill>
              </a:rPr>
              <a:t>Larger</a:t>
            </a:r>
            <a:r>
              <a:rPr lang="it-IT" sz="2000" b="0" i="0" dirty="0">
                <a:solidFill>
                  <a:srgbClr val="000000"/>
                </a:solidFill>
              </a:rPr>
              <a:t> spread in random </a:t>
            </a:r>
            <a:r>
              <a:rPr lang="it-IT" sz="2000" b="0" i="0" dirty="0" err="1">
                <a:solidFill>
                  <a:srgbClr val="000000"/>
                </a:solidFill>
              </a:rPr>
              <a:t>distribution</a:t>
            </a:r>
            <a:endParaRPr lang="it-IT" sz="2000" b="0" i="0" dirty="0">
              <a:solidFill>
                <a:srgbClr val="000000"/>
              </a:solidFill>
            </a:endParaRPr>
          </a:p>
          <a:p>
            <a:pPr marL="342900" lvl="1" indent="-342900">
              <a:lnSpc>
                <a:spcPct val="80000"/>
              </a:lnSpc>
              <a:spcBef>
                <a:spcPts val="386"/>
              </a:spcBef>
              <a:buSzPct val="80000"/>
              <a:buFont typeface="Wingdings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err="1">
                <a:solidFill>
                  <a:srgbClr val="000000"/>
                </a:solidFill>
              </a:rPr>
              <a:t>Lowering</a:t>
            </a:r>
            <a:r>
              <a:rPr lang="it-IT" sz="2000" b="0" i="0" dirty="0">
                <a:solidFill>
                  <a:srgbClr val="000000"/>
                </a:solidFill>
              </a:rPr>
              <a:t> of </a:t>
            </a:r>
            <a:r>
              <a:rPr lang="it-IT" sz="2000" b="0" i="0" dirty="0" err="1">
                <a:solidFill>
                  <a:srgbClr val="000000"/>
                </a:solidFill>
              </a:rPr>
              <a:t>mean</a:t>
            </a:r>
            <a:r>
              <a:rPr lang="it-IT" sz="2000" b="0" i="0" dirty="0">
                <a:solidFill>
                  <a:srgbClr val="000000"/>
                </a:solidFill>
              </a:rPr>
              <a:t> Et</a:t>
            </a:r>
          </a:p>
          <a:p>
            <a:pPr>
              <a:lnSpc>
                <a:spcPct val="80000"/>
              </a:lnSpc>
              <a:spcBef>
                <a:spcPts val="38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3500026" y="4133835"/>
            <a:ext cx="734518" cy="454982"/>
          </a:xfrm>
          <a:prstGeom prst="rightArrow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sz="1400" i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009671" y="1270182"/>
            <a:ext cx="4071966" cy="2071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/>
          <a:lstStyle/>
          <a:p>
            <a:pPr marL="342900" indent="-342900">
              <a:lnSpc>
                <a:spcPct val="80000"/>
              </a:lnSpc>
              <a:spcBef>
                <a:spcPts val="386"/>
              </a:spcBef>
              <a:buSzPct val="80000"/>
              <a:buFont typeface="Wingdings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err="1" smtClean="0">
                <a:solidFill>
                  <a:srgbClr val="000000"/>
                </a:solidFill>
              </a:rPr>
              <a:t>Correlation</a:t>
            </a:r>
            <a:r>
              <a:rPr lang="it-IT" sz="2000" b="0" i="0" dirty="0" smtClean="0">
                <a:solidFill>
                  <a:srgbClr val="000000"/>
                </a:solidFill>
              </a:rPr>
              <a:t>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between</a:t>
            </a:r>
            <a:r>
              <a:rPr lang="it-IT" sz="2000" b="0" i="0" dirty="0" smtClean="0">
                <a:solidFill>
                  <a:srgbClr val="000000"/>
                </a:solidFill>
              </a:rPr>
              <a:t>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ground</a:t>
            </a:r>
            <a:r>
              <a:rPr lang="it-IT" sz="2000" b="0" i="0" dirty="0" smtClean="0">
                <a:solidFill>
                  <a:srgbClr val="000000"/>
                </a:solidFill>
              </a:rPr>
              <a:t> state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transition</a:t>
            </a:r>
            <a:r>
              <a:rPr lang="it-IT" sz="2000" b="0" i="0" dirty="0" smtClean="0">
                <a:solidFill>
                  <a:srgbClr val="000000"/>
                </a:solidFill>
              </a:rPr>
              <a:t>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energy</a:t>
            </a:r>
            <a:r>
              <a:rPr lang="it-IT" sz="2000" b="0" i="0" dirty="0" smtClean="0">
                <a:solidFill>
                  <a:srgbClr val="000000"/>
                </a:solidFill>
              </a:rPr>
              <a:t> and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optical</a:t>
            </a:r>
            <a:r>
              <a:rPr lang="it-IT" sz="2000" b="0" i="0" dirty="0" smtClean="0">
                <a:solidFill>
                  <a:srgbClr val="000000"/>
                </a:solidFill>
              </a:rPr>
              <a:t>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strength</a:t>
            </a:r>
            <a:endParaRPr lang="it-IT" sz="2000" b="0" i="0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386"/>
              </a:spcBef>
              <a:buSzPct val="80000"/>
              <a:buFont typeface="Wingdings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 err="1" smtClean="0">
                <a:solidFill>
                  <a:srgbClr val="000000"/>
                </a:solidFill>
              </a:rPr>
              <a:t>Increasing</a:t>
            </a:r>
            <a:r>
              <a:rPr lang="it-IT" sz="2000" b="0" i="0" dirty="0" smtClean="0">
                <a:solidFill>
                  <a:srgbClr val="000000"/>
                </a:solidFill>
              </a:rPr>
              <a:t> spread in random 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distribution</a:t>
            </a:r>
            <a:r>
              <a:rPr lang="it-IT" sz="2000" b="0" i="0" dirty="0">
                <a:solidFill>
                  <a:srgbClr val="000000"/>
                </a:solidFill>
              </a:rPr>
              <a:t> </a:t>
            </a:r>
            <a:r>
              <a:rPr lang="it-IT" sz="2000" b="0" i="0" dirty="0" smtClean="0">
                <a:solidFill>
                  <a:srgbClr val="000000"/>
                </a:solidFill>
              </a:rPr>
              <a:t>with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higher</a:t>
            </a:r>
            <a:r>
              <a:rPr lang="it-IT" sz="2000" b="0" i="0" dirty="0" smtClean="0">
                <a:solidFill>
                  <a:srgbClr val="000000"/>
                </a:solidFill>
              </a:rPr>
              <a:t> x(In)</a:t>
            </a:r>
          </a:p>
          <a:p>
            <a:pPr marL="342900" indent="-342900">
              <a:lnSpc>
                <a:spcPct val="80000"/>
              </a:lnSpc>
              <a:spcBef>
                <a:spcPts val="386"/>
              </a:spcBef>
              <a:buSzPct val="80000"/>
              <a:buFont typeface="Wingdings" pitchFamily="2" charset="2"/>
              <a:buChar char="q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it-IT" sz="2000" b="0" i="0" dirty="0">
                <a:solidFill>
                  <a:srgbClr val="000000"/>
                </a:solidFill>
              </a:rPr>
              <a:t> </a:t>
            </a:r>
            <a:r>
              <a:rPr lang="it-IT" sz="2000" b="0" i="0" dirty="0" smtClean="0">
                <a:solidFill>
                  <a:srgbClr val="000000"/>
                </a:solidFill>
              </a:rPr>
              <a:t>VCA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overestimates</a:t>
            </a:r>
            <a:r>
              <a:rPr lang="it-IT" sz="2000" b="0" i="0" dirty="0" smtClean="0">
                <a:solidFill>
                  <a:srgbClr val="000000"/>
                </a:solidFill>
              </a:rPr>
              <a:t> Et and </a:t>
            </a:r>
            <a:r>
              <a:rPr lang="it-IT" sz="2000" b="0" i="0" dirty="0" err="1" smtClean="0">
                <a:solidFill>
                  <a:srgbClr val="000000"/>
                </a:solidFill>
              </a:rPr>
              <a:t>Opt.strength</a:t>
            </a:r>
            <a:endParaRPr lang="it-IT" sz="2000" b="0" i="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spcBef>
                <a:spcPts val="386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it-IT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3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olo 1"/>
          <p:cNvSpPr>
            <a:spLocks noGrp="1"/>
          </p:cNvSpPr>
          <p:nvPr>
            <p:ph type="title"/>
          </p:nvPr>
        </p:nvSpPr>
        <p:spPr>
          <a:xfrm>
            <a:off x="1871663" y="-82550"/>
            <a:ext cx="7224712" cy="650875"/>
          </a:xfrm>
        </p:spPr>
        <p:txBody>
          <a:bodyPr/>
          <a:lstStyle/>
          <a:p>
            <a:pPr eaLnBrk="1" hangingPunct="1"/>
            <a:r>
              <a:rPr lang="it-IT" altLang="it-IT" smtClean="0"/>
              <a:t>Localization behavior in InGaN QW</a:t>
            </a:r>
          </a:p>
        </p:txBody>
      </p:sp>
      <p:sp>
        <p:nvSpPr>
          <p:cNvPr id="34819" name="Segnaposto contenuto 2"/>
          <p:cNvSpPr>
            <a:spLocks noGrp="1"/>
          </p:cNvSpPr>
          <p:nvPr>
            <p:ph idx="1"/>
          </p:nvPr>
        </p:nvSpPr>
        <p:spPr>
          <a:xfrm>
            <a:off x="889000" y="693738"/>
            <a:ext cx="7843838" cy="8382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sz="1800" dirty="0" smtClean="0"/>
              <a:t>Correlation of local In concentration with wave function localization</a:t>
            </a:r>
          </a:p>
          <a:p>
            <a:pPr marL="0" indent="0" eaLnBrk="1" hangingPunct="1">
              <a:buNone/>
            </a:pPr>
            <a:r>
              <a:rPr lang="en-US" altLang="it-IT" sz="1800" dirty="0" smtClean="0"/>
              <a:t>Electrons and holes subject to different In fluctuations </a:t>
            </a:r>
            <a:r>
              <a:rPr lang="en-US" altLang="it-IT" dirty="0" smtClean="0"/>
              <a:t>planes</a:t>
            </a:r>
            <a:endParaRPr lang="en-US" altLang="it-IT" sz="1800" dirty="0" smtClean="0"/>
          </a:p>
        </p:txBody>
      </p:sp>
      <p:pic>
        <p:nvPicPr>
          <p:cNvPr id="3482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t="12196" r="4651" b="6609"/>
          <a:stretch>
            <a:fillRect/>
          </a:stretch>
        </p:blipFill>
        <p:spPr bwMode="auto">
          <a:xfrm>
            <a:off x="500063" y="1435100"/>
            <a:ext cx="36893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1287" r="4533" b="6516"/>
          <a:stretch>
            <a:fillRect/>
          </a:stretch>
        </p:blipFill>
        <p:spPr bwMode="auto">
          <a:xfrm>
            <a:off x="500063" y="3890963"/>
            <a:ext cx="36782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t="14536" r="4652" b="6609"/>
          <a:stretch>
            <a:fillRect/>
          </a:stretch>
        </p:blipFill>
        <p:spPr bwMode="auto">
          <a:xfrm>
            <a:off x="4870450" y="3890963"/>
            <a:ext cx="3678238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2" t="16634" r="4419" b="5513"/>
          <a:stretch>
            <a:fillRect/>
          </a:stretch>
        </p:blipFill>
        <p:spPr bwMode="auto">
          <a:xfrm>
            <a:off x="4870450" y="1414463"/>
            <a:ext cx="36576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CasellaDiTesto 7"/>
          <p:cNvSpPr txBox="1">
            <a:spLocks noChangeArrowheads="1"/>
          </p:cNvSpPr>
          <p:nvPr/>
        </p:nvSpPr>
        <p:spPr bwMode="auto">
          <a:xfrm>
            <a:off x="457200" y="1403350"/>
            <a:ext cx="1839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2000">
                <a:solidFill>
                  <a:schemeClr val="bg1"/>
                </a:solidFill>
              </a:rPr>
              <a:t>min. |M|</a:t>
            </a:r>
          </a:p>
        </p:txBody>
      </p:sp>
      <p:sp>
        <p:nvSpPr>
          <p:cNvPr id="34825" name="CasellaDiTesto 9"/>
          <p:cNvSpPr txBox="1">
            <a:spLocks noChangeArrowheads="1"/>
          </p:cNvSpPr>
          <p:nvPr/>
        </p:nvSpPr>
        <p:spPr bwMode="auto">
          <a:xfrm>
            <a:off x="504825" y="4029075"/>
            <a:ext cx="1839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2000">
                <a:solidFill>
                  <a:schemeClr val="bg1"/>
                </a:solidFill>
              </a:rPr>
              <a:t>max. |M|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870450" y="3529013"/>
            <a:ext cx="217963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en-US" dirty="0">
                <a:solidFill>
                  <a:schemeClr val="accent2"/>
                </a:solidFill>
                <a:latin typeface="Arial" charset="0"/>
              </a:rPr>
              <a:t>el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,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hl</a:t>
            </a:r>
          </a:p>
        </p:txBody>
      </p:sp>
    </p:spTree>
    <p:extLst>
      <p:ext uri="{BB962C8B-B14F-4D97-AF65-F5344CB8AC3E}">
        <p14:creationId xmlns:p14="http://schemas.microsoft.com/office/powerpoint/2010/main" val="35065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olo 1"/>
          <p:cNvSpPr>
            <a:spLocks noGrp="1"/>
          </p:cNvSpPr>
          <p:nvPr>
            <p:ph type="title"/>
          </p:nvPr>
        </p:nvSpPr>
        <p:spPr>
          <a:xfrm>
            <a:off x="1871663" y="-82550"/>
            <a:ext cx="7224712" cy="650875"/>
          </a:xfrm>
        </p:spPr>
        <p:txBody>
          <a:bodyPr/>
          <a:lstStyle/>
          <a:p>
            <a:pPr eaLnBrk="1" hangingPunct="1"/>
            <a:r>
              <a:rPr lang="it-IT" altLang="it-IT" smtClean="0"/>
              <a:t>Effect of non-uniformity</a:t>
            </a:r>
          </a:p>
        </p:txBody>
      </p:sp>
      <p:pic>
        <p:nvPicPr>
          <p:cNvPr id="36867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7" r="15233" b="5473"/>
          <a:stretch>
            <a:fillRect/>
          </a:stretch>
        </p:blipFill>
        <p:spPr bwMode="auto">
          <a:xfrm>
            <a:off x="4184650" y="3227388"/>
            <a:ext cx="4114800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/>
          <a:stretch>
            <a:fillRect/>
          </a:stretch>
        </p:blipFill>
        <p:spPr bwMode="auto">
          <a:xfrm>
            <a:off x="649288" y="592138"/>
            <a:ext cx="2903537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617538"/>
            <a:ext cx="3560762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/>
          <a:stretch>
            <a:fillRect/>
          </a:stretch>
        </p:blipFill>
        <p:spPr bwMode="auto">
          <a:xfrm>
            <a:off x="404813" y="3521075"/>
            <a:ext cx="3375025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CasellaDiTesto 7"/>
          <p:cNvSpPr txBox="1">
            <a:spLocks noChangeArrowheads="1"/>
          </p:cNvSpPr>
          <p:nvPr/>
        </p:nvSpPr>
        <p:spPr bwMode="auto">
          <a:xfrm>
            <a:off x="733425" y="2846388"/>
            <a:ext cx="32591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1600">
                <a:solidFill>
                  <a:srgbClr val="000000"/>
                </a:solidFill>
              </a:rPr>
              <a:t>Local In concentration</a:t>
            </a:r>
          </a:p>
        </p:txBody>
      </p:sp>
      <p:sp>
        <p:nvSpPr>
          <p:cNvPr id="36872" name="CasellaDiTesto 9"/>
          <p:cNvSpPr txBox="1">
            <a:spLocks noChangeArrowheads="1"/>
          </p:cNvSpPr>
          <p:nvPr/>
        </p:nvSpPr>
        <p:spPr bwMode="auto">
          <a:xfrm rot="-5400000">
            <a:off x="-31750" y="1398588"/>
            <a:ext cx="998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1600">
                <a:solidFill>
                  <a:srgbClr val="000000"/>
                </a:solidFill>
              </a:rPr>
              <a:t>counts</a:t>
            </a:r>
          </a:p>
        </p:txBody>
      </p:sp>
      <p:cxnSp>
        <p:nvCxnSpPr>
          <p:cNvPr id="36873" name="Connettore 1 10"/>
          <p:cNvCxnSpPr>
            <a:cxnSpLocks noChangeShapeType="1"/>
          </p:cNvCxnSpPr>
          <p:nvPr/>
        </p:nvCxnSpPr>
        <p:spPr bwMode="auto">
          <a:xfrm flipV="1">
            <a:off x="4651375" y="1068388"/>
            <a:ext cx="361950" cy="198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4" name="CasellaDiTesto 12"/>
          <p:cNvSpPr txBox="1">
            <a:spLocks noChangeArrowheads="1"/>
          </p:cNvSpPr>
          <p:nvPr/>
        </p:nvSpPr>
        <p:spPr bwMode="auto">
          <a:xfrm>
            <a:off x="4989513" y="804863"/>
            <a:ext cx="140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1600">
                <a:solidFill>
                  <a:srgbClr val="000000"/>
                </a:solidFill>
              </a:rPr>
              <a:t>Theory for uniform alloy</a:t>
            </a:r>
          </a:p>
        </p:txBody>
      </p:sp>
      <p:sp>
        <p:nvSpPr>
          <p:cNvPr id="36875" name="CasellaDiTesto 14"/>
          <p:cNvSpPr txBox="1">
            <a:spLocks noChangeArrowheads="1"/>
          </p:cNvSpPr>
          <p:nvPr/>
        </p:nvSpPr>
        <p:spPr bwMode="auto">
          <a:xfrm>
            <a:off x="1817688" y="1728788"/>
            <a:ext cx="938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1600">
                <a:solidFill>
                  <a:srgbClr val="000000"/>
                </a:solidFill>
              </a:rPr>
              <a:t>uniform</a:t>
            </a:r>
          </a:p>
        </p:txBody>
      </p:sp>
      <p:sp>
        <p:nvSpPr>
          <p:cNvPr id="36876" name="CasellaDiTesto 15"/>
          <p:cNvSpPr txBox="1">
            <a:spLocks noChangeArrowheads="1"/>
          </p:cNvSpPr>
          <p:nvPr/>
        </p:nvSpPr>
        <p:spPr bwMode="auto">
          <a:xfrm>
            <a:off x="4832350" y="1800225"/>
            <a:ext cx="1409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1600">
                <a:solidFill>
                  <a:srgbClr val="000000"/>
                </a:solidFill>
              </a:rPr>
              <a:t>70% uniform</a:t>
            </a:r>
          </a:p>
        </p:txBody>
      </p:sp>
      <p:sp>
        <p:nvSpPr>
          <p:cNvPr id="36877" name="CasellaDiTesto 16"/>
          <p:cNvSpPr txBox="1">
            <a:spLocks noChangeArrowheads="1"/>
          </p:cNvSpPr>
          <p:nvPr/>
        </p:nvSpPr>
        <p:spPr bwMode="auto">
          <a:xfrm>
            <a:off x="1817688" y="4540250"/>
            <a:ext cx="1411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1600">
                <a:solidFill>
                  <a:srgbClr val="000000"/>
                </a:solidFill>
              </a:rPr>
              <a:t>40% uniform</a:t>
            </a:r>
          </a:p>
        </p:txBody>
      </p:sp>
      <p:sp>
        <p:nvSpPr>
          <p:cNvPr id="36878" name="CasellaDiTesto 18"/>
          <p:cNvSpPr txBox="1">
            <a:spLocks noChangeArrowheads="1"/>
          </p:cNvSpPr>
          <p:nvPr/>
        </p:nvSpPr>
        <p:spPr bwMode="auto">
          <a:xfrm>
            <a:off x="4832350" y="3609975"/>
            <a:ext cx="9382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1600">
                <a:solidFill>
                  <a:srgbClr val="000000"/>
                </a:solidFill>
              </a:rPr>
              <a:t>QW:</a:t>
            </a:r>
          </a:p>
        </p:txBody>
      </p:sp>
      <p:sp>
        <p:nvSpPr>
          <p:cNvPr id="36879" name="CasellaDiTesto 1"/>
          <p:cNvSpPr txBox="1">
            <a:spLocks noChangeArrowheads="1"/>
          </p:cNvSpPr>
          <p:nvPr/>
        </p:nvSpPr>
        <p:spPr bwMode="auto">
          <a:xfrm>
            <a:off x="6721475" y="1482725"/>
            <a:ext cx="2422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sz="1600"/>
              <a:t>Environment dependent  substitution probability</a:t>
            </a:r>
          </a:p>
        </p:txBody>
      </p:sp>
    </p:spTree>
    <p:extLst>
      <p:ext uri="{BB962C8B-B14F-4D97-AF65-F5344CB8AC3E}">
        <p14:creationId xmlns:p14="http://schemas.microsoft.com/office/powerpoint/2010/main" val="21434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0" name="Gruppo 17"/>
          <p:cNvGrpSpPr>
            <a:grpSpLocks/>
          </p:cNvGrpSpPr>
          <p:nvPr/>
        </p:nvGrpSpPr>
        <p:grpSpPr bwMode="auto">
          <a:xfrm>
            <a:off x="-487589" y="1376619"/>
            <a:ext cx="6602413" cy="1866814"/>
            <a:chOff x="273129" y="2040412"/>
            <a:chExt cx="6602684" cy="1866570"/>
          </a:xfrm>
        </p:grpSpPr>
        <p:graphicFrame>
          <p:nvGraphicFramePr>
            <p:cNvPr id="24" name="Diagramma 23"/>
            <p:cNvGraphicFramePr/>
            <p:nvPr>
              <p:extLst>
                <p:ext uri="{D42A27DB-BD31-4B8C-83A1-F6EECF244321}">
                  <p14:modId xmlns:p14="http://schemas.microsoft.com/office/powerpoint/2010/main" val="1106867416"/>
                </p:ext>
              </p:extLst>
            </p:nvPr>
          </p:nvGraphicFramePr>
          <p:xfrm>
            <a:off x="273129" y="2280062"/>
            <a:ext cx="6602684" cy="16269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96972" name="Immagine 16" descr="small_gold_bdt_gold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20370290">
              <a:off x="1216037" y="2509759"/>
              <a:ext cx="804739" cy="698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973" name="Immagine 18" descr="CNT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17602" y="2198596"/>
              <a:ext cx="660389" cy="660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974" name="Immagine 22" descr="RoomTempSET.jp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28253" y="2040412"/>
              <a:ext cx="530736" cy="623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6975" name="Picture 42"/>
            <p:cNvPicPr>
              <a:picLocks noChangeAspect="1" noChangeArrowheads="1"/>
            </p:cNvPicPr>
            <p:nvPr/>
          </p:nvPicPr>
          <p:blipFill>
            <a:blip r:embed="rId10"/>
            <a:srcRect t="16237"/>
            <a:stretch>
              <a:fillRect/>
            </a:stretch>
          </p:blipFill>
          <p:spPr bwMode="auto">
            <a:xfrm>
              <a:off x="3556965" y="2092047"/>
              <a:ext cx="556710" cy="45083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</p:grpSp>
      <p:graphicFrame>
        <p:nvGraphicFramePr>
          <p:cNvPr id="29" name="Diagramma 28"/>
          <p:cNvGraphicFramePr/>
          <p:nvPr>
            <p:extLst>
              <p:ext uri="{D42A27DB-BD31-4B8C-83A1-F6EECF244321}">
                <p14:modId xmlns:p14="http://schemas.microsoft.com/office/powerpoint/2010/main" val="3253768224"/>
              </p:ext>
            </p:extLst>
          </p:nvPr>
        </p:nvGraphicFramePr>
        <p:xfrm>
          <a:off x="656188" y="3379724"/>
          <a:ext cx="3915812" cy="2968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96981" name="AutoShape 21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Introduction: </a:t>
            </a:r>
            <a:r>
              <a:rPr lang="en-US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TiberCAD</a:t>
            </a:r>
            <a:endParaRPr lang="en-US" sz="32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16" y="3786186"/>
            <a:ext cx="3560382" cy="2252871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7"/>
          <a:srcRect l="22247" t="1154"/>
          <a:stretch>
            <a:fillRect/>
          </a:stretch>
        </p:blipFill>
        <p:spPr bwMode="auto">
          <a:xfrm>
            <a:off x="3539023" y="760228"/>
            <a:ext cx="815517" cy="115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multiscal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61475" y="688036"/>
            <a:ext cx="3818761" cy="283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/>
          <p:cNvSpPr>
            <a:spLocks noGrp="1"/>
          </p:cNvSpPr>
          <p:nvPr>
            <p:ph type="title"/>
          </p:nvPr>
        </p:nvSpPr>
        <p:spPr>
          <a:xfrm>
            <a:off x="2009775" y="-82550"/>
            <a:ext cx="7086600" cy="650875"/>
          </a:xfrm>
        </p:spPr>
        <p:txBody>
          <a:bodyPr/>
          <a:lstStyle/>
          <a:p>
            <a:pPr eaLnBrk="1" hangingPunct="1"/>
            <a:r>
              <a:rPr lang="it-IT" altLang="it-IT" smtClean="0"/>
              <a:t>InGaN QW: optical matrix element</a:t>
            </a:r>
          </a:p>
        </p:txBody>
      </p:sp>
      <p:sp>
        <p:nvSpPr>
          <p:cNvPr id="35843" name="Segnaposto contenuto 2"/>
          <p:cNvSpPr>
            <a:spLocks noGrp="1"/>
          </p:cNvSpPr>
          <p:nvPr>
            <p:ph idx="1"/>
          </p:nvPr>
        </p:nvSpPr>
        <p:spPr>
          <a:xfrm>
            <a:off x="798513" y="762000"/>
            <a:ext cx="7843837" cy="44767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sz="1800" dirty="0" smtClean="0">
                <a:sym typeface="Symbol" pitchFamily="18" charset="2"/>
              </a:rPr>
              <a:t>Lateral localization leads to strong fluctuations in optical matrix elements</a:t>
            </a:r>
            <a:endParaRPr lang="it-IT" altLang="it-IT" sz="1800" dirty="0" smtClean="0"/>
          </a:p>
        </p:txBody>
      </p:sp>
      <p:pic>
        <p:nvPicPr>
          <p:cNvPr id="35845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" t="37828" r="14853" b="1994"/>
          <a:stretch>
            <a:fillRect/>
          </a:stretch>
        </p:blipFill>
        <p:spPr bwMode="auto">
          <a:xfrm>
            <a:off x="6505419" y="3146425"/>
            <a:ext cx="2244725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CasellaDiTesto 14"/>
          <p:cNvSpPr txBox="1">
            <a:spLocks noChangeArrowheads="1"/>
          </p:cNvSpPr>
          <p:nvPr/>
        </p:nvSpPr>
        <p:spPr bwMode="auto">
          <a:xfrm>
            <a:off x="7042942" y="3250161"/>
            <a:ext cx="957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dirty="0">
                <a:solidFill>
                  <a:srgbClr val="000000"/>
                </a:solidFill>
              </a:rPr>
              <a:t>25</a:t>
            </a:r>
            <a:r>
              <a:rPr lang="en-US" altLang="it-IT" dirty="0" smtClean="0">
                <a:solidFill>
                  <a:srgbClr val="000000"/>
                </a:solidFill>
              </a:rPr>
              <a:t>% In</a:t>
            </a:r>
            <a:endParaRPr lang="en-US" altLang="it-IT" dirty="0">
              <a:solidFill>
                <a:srgbClr val="000000"/>
              </a:solidFill>
            </a:endParaRPr>
          </a:p>
        </p:txBody>
      </p:sp>
      <p:pic>
        <p:nvPicPr>
          <p:cNvPr id="59399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" r="11699" b="28474"/>
          <a:stretch>
            <a:fillRect/>
          </a:stretch>
        </p:blipFill>
        <p:spPr bwMode="auto">
          <a:xfrm>
            <a:off x="557213" y="1450827"/>
            <a:ext cx="472757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4813" r="8772" b="5348"/>
          <a:stretch>
            <a:fillRect/>
          </a:stretch>
        </p:blipFill>
        <p:spPr bwMode="auto">
          <a:xfrm>
            <a:off x="414338" y="1866752"/>
            <a:ext cx="572452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asellaDiTesto 4"/>
          <p:cNvSpPr txBox="1">
            <a:spLocks noChangeArrowheads="1"/>
          </p:cNvSpPr>
          <p:nvPr/>
        </p:nvSpPr>
        <p:spPr bwMode="auto">
          <a:xfrm>
            <a:off x="5912643" y="1848112"/>
            <a:ext cx="3217863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it-IT" sz="1600" dirty="0"/>
              <a:t>Fluctuation both in energy and M, </a:t>
            </a:r>
            <a:r>
              <a:rPr lang="en-US" altLang="it-IT" sz="1600" dirty="0" err="1"/>
              <a:t>icreasing</a:t>
            </a:r>
            <a:r>
              <a:rPr lang="en-US" altLang="it-IT" sz="1600" dirty="0"/>
              <a:t> with In concentration</a:t>
            </a:r>
            <a:endParaRPr lang="en-US" altLang="it-IT" sz="1600" dirty="0" smtClean="0"/>
          </a:p>
          <a:p>
            <a:pPr marL="0" indent="0" eaLnBrk="1" hangingPunct="1">
              <a:buNone/>
            </a:pPr>
            <a:endParaRPr lang="en-US" altLang="it-IT" sz="1600" dirty="0" smtClean="0"/>
          </a:p>
          <a:p>
            <a:pPr marL="0" indent="0" eaLnBrk="1" hangingPunct="1">
              <a:buNone/>
            </a:pPr>
            <a:r>
              <a:rPr lang="en-US" altLang="it-IT" sz="1600" dirty="0" smtClean="0"/>
              <a:t>Correlation </a:t>
            </a:r>
            <a:r>
              <a:rPr lang="en-US" altLang="it-IT" sz="1600" dirty="0"/>
              <a:t>between </a:t>
            </a:r>
            <a:r>
              <a:rPr lang="en-US" altLang="it-IT" sz="1600" dirty="0" err="1"/>
              <a:t>E</a:t>
            </a:r>
            <a:r>
              <a:rPr lang="en-US" altLang="it-IT" sz="1600" baseline="-25000" dirty="0" err="1"/>
              <a:t>g</a:t>
            </a:r>
            <a:r>
              <a:rPr lang="en-US" altLang="it-IT" sz="1600" dirty="0"/>
              <a:t> and </a:t>
            </a:r>
            <a:r>
              <a:rPr lang="en-US" altLang="it-IT" sz="1600" dirty="0" smtClean="0"/>
              <a:t>MME</a:t>
            </a:r>
            <a:endParaRPr lang="en-US" altLang="it-IT" sz="1600" dirty="0"/>
          </a:p>
        </p:txBody>
      </p:sp>
      <p:sp>
        <p:nvSpPr>
          <p:cNvPr id="2" name="Rettangolo 1"/>
          <p:cNvSpPr/>
          <p:nvPr/>
        </p:nvSpPr>
        <p:spPr>
          <a:xfrm>
            <a:off x="5406125" y="5941190"/>
            <a:ext cx="3592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None/>
            </a:pPr>
            <a:r>
              <a:rPr lang="en-US" altLang="it-IT" sz="1600" dirty="0">
                <a:solidFill>
                  <a:schemeClr val="tx1"/>
                </a:solidFill>
              </a:rPr>
              <a:t>Increasing deviation from VCA values</a:t>
            </a:r>
          </a:p>
        </p:txBody>
      </p:sp>
    </p:spTree>
    <p:extLst>
      <p:ext uri="{BB962C8B-B14F-4D97-AF65-F5344CB8AC3E}">
        <p14:creationId xmlns:p14="http://schemas.microsoft.com/office/powerpoint/2010/main" val="21016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CUDA </a:t>
            </a:r>
            <a:r>
              <a:rPr lang="it-IT" dirty="0" err="1" smtClean="0"/>
              <a:t>developments</a:t>
            </a:r>
            <a:endParaRPr lang="it-IT" dirty="0"/>
          </a:p>
        </p:txBody>
      </p:sp>
      <p:pic>
        <p:nvPicPr>
          <p:cNvPr id="66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03" y="907753"/>
            <a:ext cx="3348348" cy="221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vidia Tesla GP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3154" y="821108"/>
            <a:ext cx="2857500" cy="981076"/>
          </a:xfrm>
          <a:prstGeom prst="rect">
            <a:avLst/>
          </a:prstGeom>
          <a:noFill/>
        </p:spPr>
      </p:pic>
      <p:pic>
        <p:nvPicPr>
          <p:cNvPr id="66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1990"/>
            <a:ext cx="4278946" cy="328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7" y="3466432"/>
            <a:ext cx="4062500" cy="125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36" y="4994032"/>
            <a:ext cx="1276554" cy="126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451163" y="539481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/>
              <a:t>Lambda state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854309" y="2122659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600" b="1" dirty="0" smtClean="0">
                <a:solidFill>
                  <a:srgbClr val="C00000"/>
                </a:solidFill>
              </a:rPr>
              <a:t>1,000,000 </a:t>
            </a:r>
            <a:r>
              <a:rPr lang="it-IT" sz="1600" b="1" dirty="0" err="1" smtClean="0">
                <a:solidFill>
                  <a:srgbClr val="C00000"/>
                </a:solidFill>
              </a:rPr>
              <a:t>atoms</a:t>
            </a:r>
            <a:r>
              <a:rPr lang="it-IT" sz="1600" b="1" dirty="0" smtClean="0">
                <a:solidFill>
                  <a:srgbClr val="C00000"/>
                </a:solidFill>
              </a:rPr>
              <a:t> on a WS!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469376" y="6154040"/>
            <a:ext cx="5640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1400" b="1" dirty="0" smtClean="0">
                <a:solidFill>
                  <a:srgbClr val="000099"/>
                </a:solidFill>
              </a:rPr>
              <a:t>W. Rodrigues, A. Pecchia, A Di Carlo, </a:t>
            </a:r>
            <a:r>
              <a:rPr lang="it-IT" sz="1400" b="1" dirty="0" err="1" smtClean="0">
                <a:solidFill>
                  <a:srgbClr val="000099"/>
                </a:solidFill>
              </a:rPr>
              <a:t>Comp</a:t>
            </a:r>
            <a:r>
              <a:rPr lang="it-IT" sz="1400" b="1" dirty="0" smtClean="0">
                <a:solidFill>
                  <a:srgbClr val="000099"/>
                </a:solidFill>
              </a:rPr>
              <a:t>. </a:t>
            </a:r>
            <a:r>
              <a:rPr lang="it-IT" sz="1400" b="1" dirty="0" err="1" smtClean="0">
                <a:solidFill>
                  <a:srgbClr val="000099"/>
                </a:solidFill>
              </a:rPr>
              <a:t>Phys</a:t>
            </a:r>
            <a:r>
              <a:rPr lang="it-IT" sz="1400" b="1" dirty="0" smtClean="0">
                <a:solidFill>
                  <a:srgbClr val="000099"/>
                </a:solidFill>
              </a:rPr>
              <a:t>. Comm. (2014)</a:t>
            </a:r>
            <a:endParaRPr lang="it-IT" sz="1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33701" y="2957036"/>
            <a:ext cx="584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3200" dirty="0" smtClean="0"/>
              <a:t>Software Development </a:t>
            </a:r>
            <a:r>
              <a:rPr lang="it-IT" sz="3200" dirty="0" err="1" smtClean="0"/>
              <a:t>ToolKit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2653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Software Development </a:t>
            </a:r>
            <a:r>
              <a:rPr lang="en-US" sz="28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oolKit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15933" y="937437"/>
            <a:ext cx="812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ym typeface="Symbol"/>
              </a:rPr>
              <a:t> Allows to add new modules by user without relinking core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9102" y="1687526"/>
            <a:ext cx="3498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Module </a:t>
            </a:r>
            <a:r>
              <a:rPr lang="en-US" sz="1600" b="1" i="1" dirty="0" err="1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somename</a:t>
            </a:r>
            <a:endParaRPr lang="en-US" sz="1600" b="1" i="1" dirty="0" smtClean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{</a:t>
            </a:r>
            <a:endParaRPr lang="en-US" sz="1600" b="1" i="1" dirty="0" smtClean="0">
              <a:solidFill>
                <a:srgbClr val="C00000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Physics {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600" b="1" i="1" dirty="0" smtClean="0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mobility constant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{ 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}   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Freccia a destra 7"/>
          <p:cNvSpPr/>
          <p:nvPr/>
        </p:nvSpPr>
        <p:spPr bwMode="auto">
          <a:xfrm>
            <a:off x="3987945" y="1775637"/>
            <a:ext cx="615061" cy="28143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9" name="Freccia a destra 8"/>
          <p:cNvSpPr/>
          <p:nvPr/>
        </p:nvSpPr>
        <p:spPr bwMode="auto">
          <a:xfrm>
            <a:off x="3987945" y="2581087"/>
            <a:ext cx="600889" cy="28143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81432" y="2556415"/>
            <a:ext cx="471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/>
              <a:t>library name </a:t>
            </a:r>
            <a:r>
              <a:rPr lang="en-US" sz="1600" i="1" dirty="0" smtClean="0">
                <a:latin typeface="Courier New" pitchFamily="49" charset="0"/>
                <a:cs typeface="Courier New" pitchFamily="49" charset="0"/>
              </a:rPr>
              <a:t>mobility_constant.so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719532" y="1761962"/>
            <a:ext cx="471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/>
              <a:t>library name </a:t>
            </a:r>
            <a:r>
              <a:rPr lang="en-US" sz="1600" i="1" dirty="0" smtClean="0">
                <a:latin typeface="Courier New" pitchFamily="49" charset="0"/>
                <a:cs typeface="Courier New" pitchFamily="49" charset="0"/>
              </a:rPr>
              <a:t>somename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.so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364571" y="3928435"/>
            <a:ext cx="186180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 err="1" smtClean="0"/>
              <a:t>TiberModelObject</a:t>
            </a:r>
            <a:endParaRPr lang="en-US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133865" y="4840992"/>
            <a:ext cx="232322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 err="1" smtClean="0"/>
              <a:t>PhysicalModelInterface</a:t>
            </a:r>
            <a:endParaRPr lang="en-US" sz="1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196037" y="4830585"/>
            <a:ext cx="204305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 err="1" smtClean="0"/>
              <a:t>PhysicalObject</a:t>
            </a:r>
            <a:endParaRPr lang="en-US" sz="1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09490" y="4830586"/>
            <a:ext cx="212923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dirty="0" err="1" smtClean="0"/>
              <a:t>SimulationInterface</a:t>
            </a:r>
            <a:endParaRPr lang="en-US" sz="1600" dirty="0"/>
          </a:p>
        </p:txBody>
      </p:sp>
      <p:cxnSp>
        <p:nvCxnSpPr>
          <p:cNvPr id="17" name="Connettore 2 16"/>
          <p:cNvCxnSpPr>
            <a:stCxn id="15" idx="0"/>
            <a:endCxn id="13" idx="2"/>
          </p:cNvCxnSpPr>
          <p:nvPr/>
        </p:nvCxnSpPr>
        <p:spPr bwMode="auto">
          <a:xfrm flipH="1" flipV="1">
            <a:off x="4295475" y="4266989"/>
            <a:ext cx="2922091" cy="56359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ttore 2 17"/>
          <p:cNvCxnSpPr>
            <a:stCxn id="16" idx="0"/>
            <a:endCxn id="13" idx="2"/>
          </p:cNvCxnSpPr>
          <p:nvPr/>
        </p:nvCxnSpPr>
        <p:spPr bwMode="auto">
          <a:xfrm flipV="1">
            <a:off x="1574109" y="4266989"/>
            <a:ext cx="2721366" cy="56359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Connettore 2 18"/>
          <p:cNvCxnSpPr>
            <a:stCxn id="14" idx="0"/>
            <a:endCxn id="13" idx="2"/>
          </p:cNvCxnSpPr>
          <p:nvPr/>
        </p:nvCxnSpPr>
        <p:spPr bwMode="auto">
          <a:xfrm flipV="1">
            <a:off x="4295475" y="4266989"/>
            <a:ext cx="0" cy="57400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CasellaDiTesto 19"/>
          <p:cNvSpPr txBox="1"/>
          <p:nvPr/>
        </p:nvSpPr>
        <p:spPr>
          <a:xfrm>
            <a:off x="5663528" y="3836101"/>
            <a:ext cx="3157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/>
              <a:t>Handles instantiation from shared libraries, option container, basic functionality</a:t>
            </a:r>
            <a:endParaRPr lang="en-US" sz="12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266568" y="5227990"/>
            <a:ext cx="2855729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Physics {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mobility constant { 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64390" y="5267678"/>
            <a:ext cx="2769475" cy="134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Module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driftdiffusion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>
              <a:buNone/>
            </a:pP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{  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 </a:t>
            </a:r>
            <a:endParaRPr lang="en-US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309392" y="5483578"/>
            <a:ext cx="2809208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Base class of all physical entities</a:t>
            </a:r>
          </a:p>
          <a:p>
            <a:pPr>
              <a:buNone/>
            </a:pPr>
            <a:r>
              <a:rPr lang="en-US" sz="1400" dirty="0" smtClean="0"/>
              <a:t>bulk, interface, edge, node</a:t>
            </a:r>
          </a:p>
          <a:p>
            <a:pPr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369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5890437" y="794669"/>
            <a:ext cx="3232298" cy="22713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Module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poisson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Physics {</a:t>
            </a: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charge_density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constant {</a:t>
            </a:r>
          </a:p>
          <a:p>
            <a:pPr>
              <a:buNone/>
            </a:pP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en-US" sz="1200" dirty="0" smtClean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 }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}</a:t>
            </a: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}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40969" y="1229908"/>
            <a:ext cx="7907608" cy="493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#include "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SimulationInterface.h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"</a:t>
            </a:r>
          </a:p>
          <a:p>
            <a:pPr>
              <a:buNone/>
            </a:pP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Poisson : public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SimulationInterface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{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public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: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static 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Poisson* 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create(options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buNone/>
            </a:pP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protected:</a:t>
            </a: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virtual 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do_init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(void);</a:t>
            </a: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virtual 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parse_options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(void);</a:t>
            </a: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virtual 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do_setup_solution_variables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(void);</a:t>
            </a: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virtual 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void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do_solve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(void);</a:t>
            </a: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virtual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PhysicalModel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*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create_bulk_model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(options, material);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   virtual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PhysicalModel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*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create_boundary_model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(options, boundary);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virtual void </a:t>
            </a:r>
            <a:r>
              <a:rPr lang="en-US" sz="1200" dirty="0" err="1" smtClean="0">
                <a:latin typeface="Courier New" pitchFamily="49" charset="0"/>
                <a:cs typeface="Courier New" pitchFamily="49" charset="0"/>
              </a:rPr>
              <a:t>get_solution_secure</a:t>
            </a: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(element, data, points);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private:</a:t>
            </a:r>
          </a:p>
          <a:p>
            <a:pPr>
              <a:buNone/>
            </a:pP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};</a:t>
            </a:r>
          </a:p>
          <a:p>
            <a:pPr>
              <a:buNone/>
            </a:pPr>
            <a:r>
              <a:rPr lang="en-US" sz="1200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sz="1200" dirty="0">
              <a:latin typeface="Courier New" pitchFamily="49" charset="0"/>
              <a:cs typeface="Courier New" pitchFamily="49" charset="0"/>
            </a:endParaRPr>
          </a:p>
          <a:p>
            <a:pPr>
              <a:buNone/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Example: Poisson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6294474" y="1229908"/>
            <a:ext cx="2562447" cy="132190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Wingdings" pitchFamily="2" charset="2"/>
              <a:buChar char="l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cxnSp>
        <p:nvCxnSpPr>
          <p:cNvPr id="8" name="Connettore 2 7"/>
          <p:cNvCxnSpPr>
            <a:stCxn id="6" idx="1"/>
          </p:cNvCxnSpPr>
          <p:nvPr/>
        </p:nvCxnSpPr>
        <p:spPr bwMode="auto">
          <a:xfrm flipH="1">
            <a:off x="3827722" y="1890861"/>
            <a:ext cx="2466752" cy="501465"/>
          </a:xfrm>
          <a:prstGeom prst="straightConnector1">
            <a:avLst/>
          </a:prstGeom>
          <a:noFill/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843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AutoShape 2"/>
          <p:cNvSpPr>
            <a:spLocks noChangeArrowheads="1"/>
          </p:cNvSpPr>
          <p:nvPr/>
        </p:nvSpPr>
        <p:spPr bwMode="auto">
          <a:xfrm>
            <a:off x="0" y="-50800"/>
            <a:ext cx="9144000" cy="58102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</a:p>
        </p:txBody>
      </p:sp>
      <p:sp>
        <p:nvSpPr>
          <p:cNvPr id="348163" name="Rectangle 3"/>
          <p:cNvSpPr>
            <a:spLocks noChangeArrowheads="1"/>
          </p:cNvSpPr>
          <p:nvPr/>
        </p:nvSpPr>
        <p:spPr bwMode="auto">
          <a:xfrm>
            <a:off x="831850" y="886652"/>
            <a:ext cx="76930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/>
          <a:lstStyle/>
          <a:p>
            <a:pPr marL="342829" indent="-342829"/>
            <a:r>
              <a:rPr lang="en-US" dirty="0" err="1"/>
              <a:t>Multiscale</a:t>
            </a:r>
            <a:r>
              <a:rPr lang="en-US" dirty="0"/>
              <a:t>/</a:t>
            </a:r>
            <a:r>
              <a:rPr lang="en-US" dirty="0" err="1"/>
              <a:t>multiphysics</a:t>
            </a:r>
            <a:r>
              <a:rPr lang="en-US" dirty="0"/>
              <a:t> is requested for simulation of real modern electronic devices where electronics, optics, chemistry </a:t>
            </a:r>
            <a:r>
              <a:rPr lang="en-US" dirty="0" smtClean="0"/>
              <a:t>are </a:t>
            </a:r>
            <a:r>
              <a:rPr lang="en-US" dirty="0"/>
              <a:t>linked together </a:t>
            </a:r>
          </a:p>
          <a:p>
            <a:pPr marL="342829" indent="-342829"/>
            <a:r>
              <a:rPr lang="en-US" dirty="0"/>
              <a:t>We have seen the most important </a:t>
            </a:r>
            <a:r>
              <a:rPr lang="en-US" dirty="0" smtClean="0"/>
              <a:t> physical models implemented in  </a:t>
            </a:r>
            <a:r>
              <a:rPr lang="en-US" dirty="0" err="1" smtClean="0"/>
              <a:t>tiberCAD</a:t>
            </a:r>
            <a:endParaRPr lang="en-US" dirty="0"/>
          </a:p>
          <a:p>
            <a:pPr marL="342829" indent="-342829"/>
            <a:r>
              <a:rPr lang="en-US" dirty="0"/>
              <a:t>We have discussed the basics of how to couple atomistic and classical simulations</a:t>
            </a:r>
          </a:p>
          <a:p>
            <a:pPr marL="342829" indent="-342829"/>
            <a:r>
              <a:rPr lang="en-US" dirty="0"/>
              <a:t>Much effort is still needed to arrive at a true </a:t>
            </a:r>
            <a:r>
              <a:rPr lang="en-US" dirty="0" err="1"/>
              <a:t>multiscale</a:t>
            </a:r>
            <a:r>
              <a:rPr lang="en-US" dirty="0"/>
              <a:t> integration for transport simulations</a:t>
            </a:r>
          </a:p>
        </p:txBody>
      </p:sp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1031151" y="3727873"/>
            <a:ext cx="7272338" cy="830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i="1" dirty="0"/>
              <a:t>Additional </a:t>
            </a:r>
            <a:r>
              <a:rPr lang="en-US" sz="2400" i="1" dirty="0" smtClean="0"/>
              <a:t>info about </a:t>
            </a:r>
            <a:r>
              <a:rPr lang="en-US" sz="2400" b="1" i="1" dirty="0" err="1" smtClean="0"/>
              <a:t>TiberCAD</a:t>
            </a:r>
            <a:r>
              <a:rPr lang="en-US" sz="2400" i="1" dirty="0"/>
              <a:t>: http://www.tibercad.org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902688" y="5659100"/>
            <a:ext cx="3154363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26000"/>
              </a:lnSpc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FF0000"/>
                </a:solidFill>
                <a:cs typeface="Times New Roman" pitchFamily="18" charset="0"/>
              </a:rPr>
              <a:t>info@tiberlab.com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56926" y="5244747"/>
            <a:ext cx="2936875" cy="550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26000"/>
              </a:lnSpc>
              <a:buClr>
                <a:srgbClr val="CCCCFF"/>
              </a:buClr>
              <a:buFont typeface="Arial" pitchFamily="34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FF0000"/>
                </a:solidFill>
                <a:cs typeface="Times New Roman" pitchFamily="18" charset="0"/>
              </a:rPr>
              <a:t>www.tiberlab.com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737876" y="4783100"/>
            <a:ext cx="7272338" cy="4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0" tIns="45711" rIns="91420" bIns="45711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sz="2400" b="1" i="1" dirty="0" smtClean="0"/>
              <a:t>Download </a:t>
            </a:r>
            <a:r>
              <a:rPr lang="en-US" sz="2400" b="1" i="1" u="sng" dirty="0" smtClean="0"/>
              <a:t>free trial version</a:t>
            </a:r>
            <a:r>
              <a:rPr lang="en-US" sz="2400" b="1" i="1" dirty="0" smtClean="0"/>
              <a:t>:</a:t>
            </a:r>
            <a:endParaRPr lang="en-US" sz="2400" b="1" i="1" dirty="0"/>
          </a:p>
        </p:txBody>
      </p:sp>
      <p:pic>
        <p:nvPicPr>
          <p:cNvPr id="8" name="Immagine 2" descr="tiberlab_orizzontale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323" y="5666543"/>
            <a:ext cx="2269892" cy="41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35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345386" y="2786406"/>
            <a:ext cx="4782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None/>
            </a:pPr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!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6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t="33044" r="55673" b="6316"/>
          <a:stretch>
            <a:fillRect/>
          </a:stretch>
        </p:blipFill>
        <p:spPr bwMode="auto">
          <a:xfrm>
            <a:off x="400050" y="1647825"/>
            <a:ext cx="393065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Transport across EBL</a:t>
            </a:r>
          </a:p>
        </p:txBody>
      </p:sp>
      <p:sp>
        <p:nvSpPr>
          <p:cNvPr id="33796" name="Freccia a destra 3"/>
          <p:cNvSpPr>
            <a:spLocks noChangeArrowheads="1"/>
          </p:cNvSpPr>
          <p:nvPr/>
        </p:nvSpPr>
        <p:spPr bwMode="auto">
          <a:xfrm>
            <a:off x="2174875" y="2908300"/>
            <a:ext cx="1184275" cy="396875"/>
          </a:xfrm>
          <a:prstGeom prst="rightArrow">
            <a:avLst>
              <a:gd name="adj1" fmla="val 50000"/>
              <a:gd name="adj2" fmla="val 50134"/>
            </a:avLst>
          </a:prstGeom>
          <a:solidFill>
            <a:srgbClr val="FF0000">
              <a:alpha val="50195"/>
            </a:srgb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000000"/>
              </a:buClr>
              <a:buNone/>
            </a:pPr>
            <a:endParaRPr lang="it-IT" altLang="it-IT" sz="1600">
              <a:solidFill>
                <a:srgbClr val="000000"/>
              </a:solidFill>
            </a:endParaRPr>
          </a:p>
        </p:txBody>
      </p:sp>
      <p:sp>
        <p:nvSpPr>
          <p:cNvPr id="33797" name="CasellaDiTesto 4"/>
          <p:cNvSpPr txBox="1">
            <a:spLocks noChangeArrowheads="1"/>
          </p:cNvSpPr>
          <p:nvPr/>
        </p:nvSpPr>
        <p:spPr bwMode="auto">
          <a:xfrm>
            <a:off x="887413" y="791658"/>
            <a:ext cx="426208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dirty="0"/>
              <a:t> </a:t>
            </a:r>
            <a:r>
              <a:rPr lang="en-US" altLang="it-IT" sz="2000" dirty="0"/>
              <a:t>tunneling across Al</a:t>
            </a:r>
            <a:r>
              <a:rPr lang="en-US" altLang="it-IT" sz="2000" baseline="-25000" dirty="0"/>
              <a:t>0.2</a:t>
            </a:r>
            <a:r>
              <a:rPr lang="en-US" altLang="it-IT" sz="2000" dirty="0"/>
              <a:t>Ga</a:t>
            </a:r>
            <a:r>
              <a:rPr lang="en-US" altLang="it-IT" sz="2000" baseline="-25000" dirty="0"/>
              <a:t>0.8</a:t>
            </a:r>
            <a:r>
              <a:rPr lang="en-US" altLang="it-IT" sz="2000" dirty="0"/>
              <a:t>N EBL:</a:t>
            </a:r>
          </a:p>
        </p:txBody>
      </p:sp>
      <p:sp>
        <p:nvSpPr>
          <p:cNvPr id="33798" name="Rettangolo 5"/>
          <p:cNvSpPr>
            <a:spLocks noChangeArrowheads="1"/>
          </p:cNvSpPr>
          <p:nvPr/>
        </p:nvSpPr>
        <p:spPr bwMode="auto">
          <a:xfrm>
            <a:off x="4491021" y="5592134"/>
            <a:ext cx="44417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GB" altLang="it-IT" dirty="0"/>
              <a:t>Considerable fluctuations due to random alloy: similar to defect assisted </a:t>
            </a:r>
            <a:r>
              <a:rPr lang="en-GB" altLang="it-IT" dirty="0" err="1"/>
              <a:t>tunneling</a:t>
            </a:r>
            <a:endParaRPr lang="en-US" altLang="it-IT" dirty="0"/>
          </a:p>
        </p:txBody>
      </p:sp>
      <p:pic>
        <p:nvPicPr>
          <p:cNvPr id="33799" name="Picture 2" descr="trans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b="3508"/>
          <a:stretch>
            <a:fillRect/>
          </a:stretch>
        </p:blipFill>
        <p:spPr bwMode="auto">
          <a:xfrm>
            <a:off x="4487506" y="2425700"/>
            <a:ext cx="42576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ttangolo 8"/>
          <p:cNvSpPr>
            <a:spLocks noChangeArrowheads="1"/>
          </p:cNvSpPr>
          <p:nvPr/>
        </p:nvSpPr>
        <p:spPr bwMode="auto">
          <a:xfrm>
            <a:off x="5540019" y="2833688"/>
            <a:ext cx="804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GB" altLang="it-IT">
                <a:solidFill>
                  <a:srgbClr val="FF0000"/>
                </a:solidFill>
              </a:rPr>
              <a:t>RND</a:t>
            </a:r>
            <a:endParaRPr lang="en-US" altLang="it-IT">
              <a:solidFill>
                <a:srgbClr val="FF0000"/>
              </a:solidFill>
            </a:endParaRPr>
          </a:p>
        </p:txBody>
      </p:sp>
      <p:sp>
        <p:nvSpPr>
          <p:cNvPr id="33801" name="Rettangolo 6"/>
          <p:cNvSpPr>
            <a:spLocks noChangeArrowheads="1"/>
          </p:cNvSpPr>
          <p:nvPr/>
        </p:nvSpPr>
        <p:spPr bwMode="auto">
          <a:xfrm>
            <a:off x="7295794" y="3448050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GB" altLang="it-IT"/>
              <a:t>&lt;RND&gt;</a:t>
            </a:r>
            <a:endParaRPr lang="en-US" altLang="it-IT"/>
          </a:p>
        </p:txBody>
      </p:sp>
      <p:sp>
        <p:nvSpPr>
          <p:cNvPr id="33802" name="Rettangolo 10"/>
          <p:cNvSpPr>
            <a:spLocks noChangeArrowheads="1"/>
          </p:cNvSpPr>
          <p:nvPr/>
        </p:nvSpPr>
        <p:spPr bwMode="auto">
          <a:xfrm>
            <a:off x="7557731" y="4379913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GB" altLang="it-IT"/>
              <a:t>VCA</a:t>
            </a:r>
            <a:endParaRPr lang="en-US" altLang="it-IT"/>
          </a:p>
        </p:txBody>
      </p:sp>
      <p:sp>
        <p:nvSpPr>
          <p:cNvPr id="2" name="Rettangolo 1"/>
          <p:cNvSpPr/>
          <p:nvPr/>
        </p:nvSpPr>
        <p:spPr>
          <a:xfrm>
            <a:off x="2481263" y="1647825"/>
            <a:ext cx="428625" cy="3332163"/>
          </a:xfrm>
          <a:prstGeom prst="rect">
            <a:avLst/>
          </a:prstGeom>
          <a:solidFill>
            <a:srgbClr val="FFC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0" t="15092" r="30958" b="70199"/>
          <a:stretch/>
        </p:blipFill>
        <p:spPr bwMode="auto">
          <a:xfrm>
            <a:off x="1256044" y="1161562"/>
            <a:ext cx="2883877" cy="57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5626463" y="750425"/>
            <a:ext cx="2170864" cy="1613573"/>
            <a:chOff x="1405714" y="992454"/>
            <a:chExt cx="6496335" cy="5096557"/>
          </a:xfrm>
        </p:grpSpPr>
        <p:pic>
          <p:nvPicPr>
            <p:cNvPr id="14" name="Picture 2" descr="bands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4" t="12228" r="18231" b="4723"/>
            <a:stretch/>
          </p:blipFill>
          <p:spPr bwMode="auto">
            <a:xfrm>
              <a:off x="1405714" y="992454"/>
              <a:ext cx="6496335" cy="5096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Esplosione 1 14"/>
            <p:cNvSpPr/>
            <p:nvPr/>
          </p:nvSpPr>
          <p:spPr bwMode="auto">
            <a:xfrm>
              <a:off x="3903261" y="3398292"/>
              <a:ext cx="300250" cy="341194"/>
            </a:xfrm>
            <a:prstGeom prst="irregularSeal1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Freccia in giù 15"/>
            <p:cNvSpPr/>
            <p:nvPr/>
          </p:nvSpPr>
          <p:spPr bwMode="auto">
            <a:xfrm>
              <a:off x="3903261" y="2715904"/>
              <a:ext cx="300250" cy="709684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Freccia a destra 16"/>
            <p:cNvSpPr/>
            <p:nvPr/>
          </p:nvSpPr>
          <p:spPr bwMode="auto">
            <a:xfrm>
              <a:off x="3398292" y="2033516"/>
              <a:ext cx="614150" cy="327546"/>
            </a:xfrm>
            <a:prstGeom prst="rightArrow">
              <a:avLst/>
            </a:prstGeom>
            <a:solidFill>
              <a:srgbClr val="000099">
                <a:alpha val="49000"/>
              </a:srgbClr>
            </a:solidFill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Freccia a destra 17"/>
            <p:cNvSpPr/>
            <p:nvPr/>
          </p:nvSpPr>
          <p:spPr bwMode="auto">
            <a:xfrm flipH="1">
              <a:off x="5349922" y="4713027"/>
              <a:ext cx="725606" cy="327546"/>
            </a:xfrm>
            <a:prstGeom prst="rightArrow">
              <a:avLst/>
            </a:prstGeom>
            <a:solidFill>
              <a:srgbClr val="FF0000">
                <a:alpha val="49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Freccia in giù 18"/>
            <p:cNvSpPr/>
            <p:nvPr/>
          </p:nvSpPr>
          <p:spPr bwMode="auto">
            <a:xfrm flipV="1">
              <a:off x="3862317" y="3739486"/>
              <a:ext cx="300250" cy="709684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ccia in giù 19"/>
            <p:cNvSpPr/>
            <p:nvPr/>
          </p:nvSpPr>
          <p:spPr bwMode="auto">
            <a:xfrm rot="-1800000">
              <a:off x="5500424" y="2632502"/>
              <a:ext cx="300250" cy="709684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reccia in giù 20"/>
            <p:cNvSpPr/>
            <p:nvPr/>
          </p:nvSpPr>
          <p:spPr bwMode="auto">
            <a:xfrm rot="-1200000" flipV="1">
              <a:off x="5960511" y="3657786"/>
              <a:ext cx="322438" cy="985419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Connettore 1 21"/>
            <p:cNvCxnSpPr/>
            <p:nvPr/>
          </p:nvCxnSpPr>
          <p:spPr bwMode="auto">
            <a:xfrm>
              <a:off x="5712725" y="3512947"/>
              <a:ext cx="351427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Esplosione 1 22"/>
            <p:cNvSpPr/>
            <p:nvPr/>
          </p:nvSpPr>
          <p:spPr bwMode="auto">
            <a:xfrm>
              <a:off x="5775278" y="3335589"/>
              <a:ext cx="300250" cy="341194"/>
            </a:xfrm>
            <a:prstGeom prst="irregularSeal1">
              <a:avLst/>
            </a:prstGeom>
            <a:solidFill>
              <a:srgbClr val="FFC000">
                <a:alpha val="31000"/>
              </a:srgbClr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Freccia in giù 23"/>
            <p:cNvSpPr/>
            <p:nvPr/>
          </p:nvSpPr>
          <p:spPr bwMode="auto">
            <a:xfrm>
              <a:off x="4901822" y="2772071"/>
              <a:ext cx="300250" cy="904712"/>
            </a:xfrm>
            <a:prstGeom prst="downArrow">
              <a:avLst/>
            </a:prstGeom>
            <a:solidFill>
              <a:srgbClr val="000099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ccia in giù 24"/>
            <p:cNvSpPr/>
            <p:nvPr/>
          </p:nvSpPr>
          <p:spPr bwMode="auto">
            <a:xfrm flipV="1">
              <a:off x="4888174" y="3627976"/>
              <a:ext cx="300250" cy="877361"/>
            </a:xfrm>
            <a:prstGeom prst="downArrow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Freccia a destra 26"/>
            <p:cNvSpPr/>
            <p:nvPr/>
          </p:nvSpPr>
          <p:spPr bwMode="auto">
            <a:xfrm>
              <a:off x="5657923" y="1363464"/>
              <a:ext cx="1557201" cy="327542"/>
            </a:xfrm>
            <a:prstGeom prst="rightArrow">
              <a:avLst/>
            </a:prstGeom>
            <a:solidFill>
              <a:schemeClr val="tx1">
                <a:lumMod val="40000"/>
                <a:lumOff val="60000"/>
                <a:alpha val="49000"/>
              </a:schemeClr>
            </a:solidFill>
            <a:ln w="9525" cap="flat" cmpd="sng" algn="ctr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Wingdings" pitchFamily="2" charset="2"/>
                <a:buChar char="l"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4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Inter-well transport in LED</a:t>
            </a:r>
          </a:p>
        </p:txBody>
      </p:sp>
      <p:pic>
        <p:nvPicPr>
          <p:cNvPr id="32771" name="Picture 2" descr="band_tran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 r="16327" b="6105"/>
          <a:stretch>
            <a:fillRect/>
          </a:stretch>
        </p:blipFill>
        <p:spPr bwMode="auto">
          <a:xfrm>
            <a:off x="538163" y="1501775"/>
            <a:ext cx="478472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Freccia a destra 3"/>
          <p:cNvSpPr>
            <a:spLocks noChangeArrowheads="1"/>
          </p:cNvSpPr>
          <p:nvPr/>
        </p:nvSpPr>
        <p:spPr bwMode="auto">
          <a:xfrm>
            <a:off x="1774825" y="2852738"/>
            <a:ext cx="1182688" cy="396875"/>
          </a:xfrm>
          <a:prstGeom prst="rightArrow">
            <a:avLst>
              <a:gd name="adj1" fmla="val 50000"/>
              <a:gd name="adj2" fmla="val 50067"/>
            </a:avLst>
          </a:prstGeom>
          <a:solidFill>
            <a:srgbClr val="FF0000">
              <a:alpha val="50195"/>
            </a:srgbClr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l"/>
            </a:pPr>
            <a:endParaRPr lang="it-IT" altLang="it-IT" sz="1600">
              <a:solidFill>
                <a:srgbClr val="000000"/>
              </a:solidFill>
            </a:endParaRPr>
          </a:p>
        </p:txBody>
      </p:sp>
      <p:sp>
        <p:nvSpPr>
          <p:cNvPr id="32773" name="CasellaDiTesto 4"/>
          <p:cNvSpPr txBox="1">
            <a:spLocks noChangeArrowheads="1"/>
          </p:cNvSpPr>
          <p:nvPr/>
        </p:nvSpPr>
        <p:spPr bwMode="auto">
          <a:xfrm>
            <a:off x="887413" y="831850"/>
            <a:ext cx="533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dirty="0"/>
              <a:t> </a:t>
            </a:r>
            <a:r>
              <a:rPr lang="en-US" altLang="it-IT" sz="2000" dirty="0"/>
              <a:t>tunneling across In</a:t>
            </a:r>
            <a:r>
              <a:rPr lang="en-US" altLang="it-IT" sz="2000" baseline="-25000" dirty="0"/>
              <a:t>0.05</a:t>
            </a:r>
            <a:r>
              <a:rPr lang="en-US" altLang="it-IT" sz="2000" dirty="0"/>
              <a:t>Ga</a:t>
            </a:r>
            <a:r>
              <a:rPr lang="en-US" altLang="it-IT" sz="2000" baseline="-25000" dirty="0"/>
              <a:t>0.95</a:t>
            </a:r>
            <a:r>
              <a:rPr lang="en-US" altLang="it-IT" sz="2000" dirty="0"/>
              <a:t>N barrier:</a:t>
            </a:r>
          </a:p>
        </p:txBody>
      </p:sp>
      <p:sp>
        <p:nvSpPr>
          <p:cNvPr id="6" name="Rettangolo 5"/>
          <p:cNvSpPr/>
          <p:nvPr/>
        </p:nvSpPr>
        <p:spPr>
          <a:xfrm>
            <a:off x="5465762" y="1730235"/>
            <a:ext cx="3577753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en-GB" dirty="0">
                <a:latin typeface="Arial" charset="0"/>
              </a:rPr>
              <a:t>Extracted barrier resistivity: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GB" dirty="0">
                <a:latin typeface="Arial" charset="0"/>
              </a:rPr>
              <a:t>Pure drift-diffusion: 15 </a:t>
            </a:r>
            <a:r>
              <a:rPr lang="en-GB" dirty="0">
                <a:latin typeface="Symbol" pitchFamily="18" charset="2"/>
              </a:rPr>
              <a:t>W</a:t>
            </a:r>
            <a:r>
              <a:rPr lang="en-GB" dirty="0">
                <a:latin typeface="Arial" charset="0"/>
              </a:rPr>
              <a:t>cm</a:t>
            </a:r>
            <a:r>
              <a:rPr lang="en-GB" baseline="30000" dirty="0">
                <a:latin typeface="Arial" charset="0"/>
              </a:rPr>
              <a:t>2 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GB" dirty="0">
                <a:latin typeface="Arial" charset="0"/>
              </a:rPr>
              <a:t>8 band </a:t>
            </a:r>
            <a:r>
              <a:rPr lang="en-GB" dirty="0" err="1">
                <a:latin typeface="Arial" charset="0"/>
              </a:rPr>
              <a:t>k</a:t>
            </a:r>
            <a:r>
              <a:rPr lang="en-GB" dirty="0" err="1">
                <a:latin typeface="Arial" charset="0"/>
                <a:sym typeface="Symbol"/>
              </a:rPr>
              <a:t></a:t>
            </a:r>
            <a:r>
              <a:rPr lang="en-GB" dirty="0" err="1">
                <a:latin typeface="Arial" charset="0"/>
              </a:rPr>
              <a:t>p</a:t>
            </a:r>
            <a:r>
              <a:rPr lang="en-GB" dirty="0">
                <a:latin typeface="Arial" charset="0"/>
              </a:rPr>
              <a:t>: 1.33 </a:t>
            </a:r>
            <a:r>
              <a:rPr lang="en-GB" dirty="0">
                <a:latin typeface="Symbol" pitchFamily="18" charset="2"/>
              </a:rPr>
              <a:t>W</a:t>
            </a:r>
            <a:r>
              <a:rPr lang="en-GB" dirty="0">
                <a:latin typeface="Arial" charset="0"/>
              </a:rPr>
              <a:t>cm</a:t>
            </a:r>
            <a:r>
              <a:rPr lang="en-GB" baseline="30000" dirty="0">
                <a:latin typeface="Arial" charset="0"/>
              </a:rPr>
              <a:t>2 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GB" dirty="0">
                <a:latin typeface="Arial" charset="0"/>
              </a:rPr>
              <a:t>Random </a:t>
            </a:r>
            <a:r>
              <a:rPr lang="en-GB" dirty="0" smtClean="0">
                <a:latin typeface="Arial" charset="0"/>
              </a:rPr>
              <a:t>alloy: </a:t>
            </a:r>
            <a:r>
              <a:rPr lang="en-GB" dirty="0">
                <a:latin typeface="Arial" charset="0"/>
              </a:rPr>
              <a:t>0.28 – </a:t>
            </a:r>
            <a:r>
              <a:rPr lang="en-GB" dirty="0" smtClean="0">
                <a:latin typeface="Arial" charset="0"/>
              </a:rPr>
              <a:t>1.26 </a:t>
            </a:r>
            <a:r>
              <a:rPr lang="en-GB" dirty="0" smtClean="0">
                <a:latin typeface="Symbol" pitchFamily="18" charset="2"/>
              </a:rPr>
              <a:t>W</a:t>
            </a:r>
            <a:r>
              <a:rPr lang="en-GB" dirty="0" smtClean="0">
                <a:latin typeface="Arial" charset="0"/>
              </a:rPr>
              <a:t>cm</a:t>
            </a:r>
            <a:r>
              <a:rPr lang="en-GB" baseline="30000" dirty="0" smtClean="0">
                <a:latin typeface="Arial" charset="0"/>
              </a:rPr>
              <a:t>2</a:t>
            </a:r>
            <a:endParaRPr lang="en-US" dirty="0">
              <a:latin typeface="Arial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13052" r="11687" b="5444"/>
          <a:stretch/>
        </p:blipFill>
        <p:spPr>
          <a:xfrm>
            <a:off x="5576290" y="4167170"/>
            <a:ext cx="3146214" cy="212634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297935" y="5432363"/>
            <a:ext cx="310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>
                <a:sym typeface="Symbol"/>
              </a:rPr>
              <a:t> </a:t>
            </a:r>
            <a:r>
              <a:rPr lang="it-IT" dirty="0" smtClean="0"/>
              <a:t>More </a:t>
            </a:r>
            <a:r>
              <a:rPr lang="it-IT" dirty="0" err="1" smtClean="0"/>
              <a:t>realistic</a:t>
            </a:r>
            <a:r>
              <a:rPr lang="it-IT" dirty="0" smtClean="0"/>
              <a:t> ON </a:t>
            </a:r>
            <a:r>
              <a:rPr lang="it-IT" dirty="0" err="1" smtClean="0"/>
              <a:t>current</a:t>
            </a:r>
            <a:r>
              <a:rPr lang="it-IT" dirty="0" smtClean="0"/>
              <a:t>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40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3" descr="curr_flow_tunnel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2084388"/>
            <a:ext cx="4321175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2" name="AutoShape 2"/>
          <p:cNvSpPr>
            <a:spLocks noChangeArrowheads="1"/>
          </p:cNvSpPr>
          <p:nvPr/>
        </p:nvSpPr>
        <p:spPr bwMode="auto">
          <a:xfrm>
            <a:off x="0" y="0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it-IT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621946" y="689710"/>
            <a:ext cx="246253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Coupling </a:t>
            </a:r>
            <a:r>
              <a:rPr lang="en-US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DD with 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2000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en-US" sz="2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alistic</a:t>
            </a:r>
            <a:r>
              <a:rPr lang="en-US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tunneling,</a:t>
            </a: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US" sz="2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</a:t>
            </a:r>
            <a:r>
              <a:rPr lang="en-US" sz="2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uantum density</a:t>
            </a:r>
            <a:endParaRPr lang="en-US" sz="2000" b="1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3046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Oxide-tunneling</a:t>
            </a:r>
            <a:endParaRPr lang="en-US" dirty="0"/>
          </a:p>
        </p:txBody>
      </p:sp>
      <p:pic>
        <p:nvPicPr>
          <p:cNvPr id="12294" name="Picture 11" descr="interface"/>
          <p:cNvPicPr>
            <a:picLocks noChangeAspect="1" noChangeArrowheads="1"/>
          </p:cNvPicPr>
          <p:nvPr/>
        </p:nvPicPr>
        <p:blipFill>
          <a:blip r:embed="rId3"/>
          <a:srcRect t="23103" r="-5577" b="21446"/>
          <a:stretch>
            <a:fillRect/>
          </a:stretch>
        </p:blipFill>
        <p:spPr bwMode="auto">
          <a:xfrm>
            <a:off x="4046538" y="573088"/>
            <a:ext cx="925512" cy="15779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2295" name="Picture 12" descr="ossi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3963" y="568325"/>
            <a:ext cx="835025" cy="157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6" name="Line 54"/>
          <p:cNvSpPr>
            <a:spLocks noChangeShapeType="1"/>
          </p:cNvSpPr>
          <p:nvPr/>
        </p:nvSpPr>
        <p:spPr bwMode="auto">
          <a:xfrm flipV="1">
            <a:off x="2566988" y="552450"/>
            <a:ext cx="1468437" cy="1711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297" name="Line 55"/>
          <p:cNvSpPr>
            <a:spLocks noChangeShapeType="1"/>
          </p:cNvSpPr>
          <p:nvPr/>
        </p:nvSpPr>
        <p:spPr bwMode="auto">
          <a:xfrm flipV="1">
            <a:off x="2535238" y="2154238"/>
            <a:ext cx="1687512" cy="155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343097" name="Picture 57" descr="transcond_tunnel_3oxides_vd_0"/>
          <p:cNvPicPr>
            <a:picLocks noChangeAspect="1" noChangeArrowheads="1"/>
          </p:cNvPicPr>
          <p:nvPr/>
        </p:nvPicPr>
        <p:blipFill>
          <a:blip r:embed="rId5"/>
          <a:srcRect t="11859" r="4260"/>
          <a:stretch>
            <a:fillRect/>
          </a:stretch>
        </p:blipFill>
        <p:spPr bwMode="auto">
          <a:xfrm>
            <a:off x="1038676" y="3655113"/>
            <a:ext cx="3092450" cy="2200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299" name="Rettangolo 56"/>
          <p:cNvSpPr>
            <a:spLocks noChangeArrowheads="1"/>
          </p:cNvSpPr>
          <p:nvPr/>
        </p:nvSpPr>
        <p:spPr bwMode="auto">
          <a:xfrm>
            <a:off x="4912711" y="5926473"/>
            <a:ext cx="29559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200" b="1" i="1" dirty="0"/>
              <a:t>Sacconi </a:t>
            </a:r>
            <a:r>
              <a:rPr lang="it-IT" sz="1200" b="1" i="1" dirty="0" err="1"/>
              <a:t>et</a:t>
            </a:r>
            <a:r>
              <a:rPr lang="it-IT" sz="1200" b="1" i="1" dirty="0"/>
              <a:t> al IEEE TED 2004 and 2007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875158" y="6140687"/>
            <a:ext cx="4039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200" b="1" i="1" dirty="0" smtClean="0"/>
              <a:t>M. Auf der Maur </a:t>
            </a:r>
            <a:r>
              <a:rPr lang="it-IT" sz="1200" b="1" i="1" dirty="0" err="1" smtClean="0"/>
              <a:t>et</a:t>
            </a:r>
            <a:r>
              <a:rPr lang="it-IT" sz="1200" b="1" i="1" dirty="0" smtClean="0"/>
              <a:t> al. J. Comp. </a:t>
            </a:r>
            <a:r>
              <a:rPr lang="it-IT" sz="1200" b="1" i="1" dirty="0" err="1" smtClean="0"/>
              <a:t>Elect</a:t>
            </a:r>
            <a:r>
              <a:rPr lang="it-IT" sz="1200" b="1" i="1" dirty="0" smtClean="0"/>
              <a:t>., 7 398 (2008)</a:t>
            </a:r>
            <a:endParaRPr lang="it-IT" sz="1200" b="1" i="1" dirty="0"/>
          </a:p>
        </p:txBody>
      </p:sp>
      <p:pic>
        <p:nvPicPr>
          <p:cNvPr id="36" name="Immagine 35" descr="Immagine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142" y="3072983"/>
            <a:ext cx="3975800" cy="274364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666282" y="3942413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>
                <a:solidFill>
                  <a:schemeClr val="bg1"/>
                </a:solidFill>
                <a:sym typeface="Symbol"/>
              </a:rPr>
              <a:t></a:t>
            </a:r>
            <a:r>
              <a:rPr lang="it-IT" dirty="0" err="1" smtClean="0">
                <a:solidFill>
                  <a:schemeClr val="bg1"/>
                </a:solidFill>
                <a:sym typeface="Symbol"/>
              </a:rPr>
              <a:t>-</a:t>
            </a:r>
            <a:r>
              <a:rPr lang="it-IT" dirty="0" err="1" smtClean="0">
                <a:solidFill>
                  <a:schemeClr val="bg1"/>
                </a:solidFill>
              </a:rPr>
              <a:t>critobalite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632490" y="4229724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err="1" smtClean="0">
                <a:solidFill>
                  <a:schemeClr val="bg1"/>
                </a:solidFill>
                <a:sym typeface="Symbol"/>
              </a:rPr>
              <a:t>tridimite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605011" y="4711908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dirty="0" smtClean="0">
                <a:solidFill>
                  <a:schemeClr val="bg1"/>
                </a:solidFill>
                <a:sym typeface="Symbol"/>
              </a:rPr>
              <a:t></a:t>
            </a:r>
            <a:r>
              <a:rPr lang="it-IT" dirty="0" err="1" smtClean="0">
                <a:solidFill>
                  <a:schemeClr val="bg1"/>
                </a:solidFill>
                <a:sym typeface="Symbol"/>
              </a:rPr>
              <a:t>-quartz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3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12"/>
          <p:cNvSpPr txBox="1">
            <a:spLocks noChangeArrowheads="1"/>
          </p:cNvSpPr>
          <p:nvPr/>
        </p:nvSpPr>
        <p:spPr bwMode="auto">
          <a:xfrm rot="16200000">
            <a:off x="893920" y="2416160"/>
            <a:ext cx="14013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200"/>
              <a:t>Classical Regions</a:t>
            </a:r>
          </a:p>
        </p:txBody>
      </p:sp>
      <p:grpSp>
        <p:nvGrpSpPr>
          <p:cNvPr id="6" name="Gruppo 69"/>
          <p:cNvGrpSpPr>
            <a:grpSpLocks/>
          </p:cNvGrpSpPr>
          <p:nvPr/>
        </p:nvGrpSpPr>
        <p:grpSpPr bwMode="auto">
          <a:xfrm>
            <a:off x="3175952" y="2081915"/>
            <a:ext cx="1552227" cy="396637"/>
            <a:chOff x="5895703" y="3344092"/>
            <a:chExt cx="1776548" cy="431074"/>
          </a:xfrm>
        </p:grpSpPr>
        <p:sp>
          <p:nvSpPr>
            <p:cNvPr id="48" name="Rettangolo arrotondato 47"/>
            <p:cNvSpPr/>
            <p:nvPr/>
          </p:nvSpPr>
          <p:spPr bwMode="auto">
            <a:xfrm>
              <a:off x="5895703" y="3344092"/>
              <a:ext cx="1776548" cy="431074"/>
            </a:xfrm>
            <a:prstGeom prst="round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49" name="CasellaDiTesto 54"/>
            <p:cNvSpPr txBox="1">
              <a:spLocks noChangeArrowheads="1"/>
            </p:cNvSpPr>
            <p:nvPr/>
          </p:nvSpPr>
          <p:spPr bwMode="auto">
            <a:xfrm>
              <a:off x="6326771" y="3383281"/>
              <a:ext cx="1022273" cy="33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/>
                <a:t>Elasticity</a:t>
              </a:r>
            </a:p>
          </p:txBody>
        </p:sp>
      </p:grpSp>
      <p:grpSp>
        <p:nvGrpSpPr>
          <p:cNvPr id="7" name="Gruppo 70"/>
          <p:cNvGrpSpPr>
            <a:grpSpLocks/>
          </p:cNvGrpSpPr>
          <p:nvPr/>
        </p:nvGrpSpPr>
        <p:grpSpPr bwMode="auto">
          <a:xfrm>
            <a:off x="3149597" y="2534175"/>
            <a:ext cx="1583934" cy="398101"/>
            <a:chOff x="5891347" y="3836128"/>
            <a:chExt cx="1802675" cy="431074"/>
          </a:xfrm>
        </p:grpSpPr>
        <p:sp>
          <p:nvSpPr>
            <p:cNvPr id="42" name="Rettangolo arrotondato 41"/>
            <p:cNvSpPr/>
            <p:nvPr/>
          </p:nvSpPr>
          <p:spPr bwMode="auto">
            <a:xfrm>
              <a:off x="5891347" y="3836128"/>
              <a:ext cx="1802675" cy="43107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43" name="CasellaDiTesto 57"/>
            <p:cNvSpPr txBox="1">
              <a:spLocks noChangeArrowheads="1"/>
            </p:cNvSpPr>
            <p:nvPr/>
          </p:nvSpPr>
          <p:spPr bwMode="auto">
            <a:xfrm>
              <a:off x="6074223" y="3875317"/>
              <a:ext cx="1448983" cy="33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 dirty="0" err="1"/>
                <a:t>Drift-Diffusion</a:t>
              </a:r>
              <a:endParaRPr lang="it-IT" sz="1400" dirty="0"/>
            </a:p>
          </p:txBody>
        </p:sp>
      </p:grpSp>
      <p:sp>
        <p:nvSpPr>
          <p:cNvPr id="8" name="CasellaDiTesto 12"/>
          <p:cNvSpPr txBox="1">
            <a:spLocks noChangeArrowheads="1"/>
          </p:cNvSpPr>
          <p:nvPr/>
        </p:nvSpPr>
        <p:spPr bwMode="auto">
          <a:xfrm rot="16200000">
            <a:off x="875979" y="4171892"/>
            <a:ext cx="14205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200" dirty="0"/>
              <a:t>Quantum </a:t>
            </a:r>
            <a:r>
              <a:rPr lang="it-IT" sz="1200" dirty="0" err="1"/>
              <a:t>Regions</a:t>
            </a:r>
            <a:endParaRPr lang="it-IT" sz="1200" dirty="0"/>
          </a:p>
        </p:txBody>
      </p:sp>
      <p:sp>
        <p:nvSpPr>
          <p:cNvPr id="9" name="Rettangolo arrotondato 59"/>
          <p:cNvSpPr>
            <a:spLocks noChangeArrowheads="1"/>
          </p:cNvSpPr>
          <p:nvPr/>
        </p:nvSpPr>
        <p:spPr bwMode="auto">
          <a:xfrm>
            <a:off x="3617068" y="3413796"/>
            <a:ext cx="1346928" cy="674722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grpSp>
        <p:nvGrpSpPr>
          <p:cNvPr id="10" name="Gruppo 71"/>
          <p:cNvGrpSpPr>
            <a:grpSpLocks/>
          </p:cNvGrpSpPr>
          <p:nvPr/>
        </p:nvGrpSpPr>
        <p:grpSpPr bwMode="auto">
          <a:xfrm>
            <a:off x="3171790" y="3342079"/>
            <a:ext cx="1563325" cy="396636"/>
            <a:chOff x="5930548" y="4619897"/>
            <a:chExt cx="1788976" cy="431074"/>
          </a:xfrm>
        </p:grpSpPr>
        <p:sp>
          <p:nvSpPr>
            <p:cNvPr id="40" name="Rettangolo arrotondato 39"/>
            <p:cNvSpPr/>
            <p:nvPr/>
          </p:nvSpPr>
          <p:spPr bwMode="auto">
            <a:xfrm>
              <a:off x="5930548" y="4619897"/>
              <a:ext cx="1776548" cy="431074"/>
            </a:xfrm>
            <a:prstGeom prst="roundRect">
              <a:avLst/>
            </a:prstGeom>
            <a:solidFill>
              <a:srgbClr val="FF66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41" name="CasellaDiTesto 61"/>
            <p:cNvSpPr txBox="1">
              <a:spLocks noChangeArrowheads="1"/>
            </p:cNvSpPr>
            <p:nvPr/>
          </p:nvSpPr>
          <p:spPr bwMode="auto">
            <a:xfrm>
              <a:off x="6048104" y="4659086"/>
              <a:ext cx="16714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/>
                <a:t>Env. Funct.(k</a:t>
              </a:r>
              <a:r>
                <a:rPr lang="it-IT" sz="1400">
                  <a:sym typeface="Symbol" pitchFamily="18" charset="2"/>
                </a:rPr>
                <a:t></a:t>
              </a:r>
              <a:r>
                <a:rPr lang="it-IT" sz="1400"/>
                <a:t>p)</a:t>
              </a:r>
            </a:p>
          </p:txBody>
        </p:sp>
      </p:grpSp>
      <p:grpSp>
        <p:nvGrpSpPr>
          <p:cNvPr id="11" name="Gruppo 72"/>
          <p:cNvGrpSpPr>
            <a:grpSpLocks/>
          </p:cNvGrpSpPr>
          <p:nvPr/>
        </p:nvGrpSpPr>
        <p:grpSpPr bwMode="auto">
          <a:xfrm>
            <a:off x="3167629" y="3904104"/>
            <a:ext cx="1552227" cy="396636"/>
            <a:chOff x="5312227" y="5477692"/>
            <a:chExt cx="1776548" cy="431074"/>
          </a:xfrm>
        </p:grpSpPr>
        <p:sp>
          <p:nvSpPr>
            <p:cNvPr id="38" name="Rettangolo arrotondato 37"/>
            <p:cNvSpPr/>
            <p:nvPr/>
          </p:nvSpPr>
          <p:spPr bwMode="auto">
            <a:xfrm>
              <a:off x="5312227" y="5477692"/>
              <a:ext cx="1776548" cy="43107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39" name="CasellaDiTesto 64"/>
            <p:cNvSpPr txBox="1">
              <a:spLocks noChangeArrowheads="1"/>
            </p:cNvSpPr>
            <p:nvPr/>
          </p:nvSpPr>
          <p:spPr bwMode="auto">
            <a:xfrm>
              <a:off x="5599606" y="5529944"/>
              <a:ext cx="1243681" cy="33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/>
                <a:t>Valence FF</a:t>
              </a:r>
            </a:p>
          </p:txBody>
        </p:sp>
      </p:grpSp>
      <p:grpSp>
        <p:nvGrpSpPr>
          <p:cNvPr id="12" name="Gruppo 73"/>
          <p:cNvGrpSpPr>
            <a:grpSpLocks/>
          </p:cNvGrpSpPr>
          <p:nvPr/>
        </p:nvGrpSpPr>
        <p:grpSpPr bwMode="auto">
          <a:xfrm>
            <a:off x="3164856" y="4406130"/>
            <a:ext cx="1555768" cy="889295"/>
            <a:chOff x="7319553" y="5473338"/>
            <a:chExt cx="1780599" cy="966502"/>
          </a:xfrm>
        </p:grpSpPr>
        <p:sp>
          <p:nvSpPr>
            <p:cNvPr id="36" name="Rettangolo arrotondato 35"/>
            <p:cNvSpPr/>
            <p:nvPr/>
          </p:nvSpPr>
          <p:spPr bwMode="auto">
            <a:xfrm>
              <a:off x="7319553" y="5473338"/>
              <a:ext cx="1776548" cy="43107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37" name="CasellaDiTesto 66"/>
            <p:cNvSpPr txBox="1">
              <a:spLocks noChangeArrowheads="1"/>
            </p:cNvSpPr>
            <p:nvPr/>
          </p:nvSpPr>
          <p:spPr bwMode="auto">
            <a:xfrm>
              <a:off x="7528554" y="5512527"/>
              <a:ext cx="1370786" cy="33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 dirty="0" err="1"/>
                <a:t>Empirical</a:t>
              </a:r>
              <a:r>
                <a:rPr lang="it-IT" sz="1400" dirty="0"/>
                <a:t> TB</a:t>
              </a:r>
            </a:p>
          </p:txBody>
        </p:sp>
        <p:sp>
          <p:nvSpPr>
            <p:cNvPr id="53" name="Rettangolo arrotondato 52"/>
            <p:cNvSpPr/>
            <p:nvPr/>
          </p:nvSpPr>
          <p:spPr bwMode="auto">
            <a:xfrm>
              <a:off x="7323603" y="6008766"/>
              <a:ext cx="1776549" cy="431074"/>
            </a:xfrm>
            <a:prstGeom prst="round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95250"/>
            </a:sp3d>
          </p:spPr>
          <p:txBody>
            <a:bodyPr/>
            <a:lstStyle/>
            <a:p>
              <a:pPr marL="342900" indent="-342900">
                <a:defRPr/>
              </a:pPr>
              <a:endParaRPr lang="it-IT" sz="1400"/>
            </a:p>
          </p:txBody>
        </p:sp>
        <p:sp>
          <p:nvSpPr>
            <p:cNvPr id="54" name="CasellaDiTesto 66"/>
            <p:cNvSpPr txBox="1">
              <a:spLocks noChangeArrowheads="1"/>
            </p:cNvSpPr>
            <p:nvPr/>
          </p:nvSpPr>
          <p:spPr bwMode="auto">
            <a:xfrm>
              <a:off x="7520432" y="6071067"/>
              <a:ext cx="1031447" cy="334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it-IT" sz="1400" dirty="0" smtClean="0"/>
                <a:t>     DFTB</a:t>
              </a:r>
              <a:endParaRPr lang="it-IT" sz="1400" dirty="0"/>
            </a:p>
          </p:txBody>
        </p:sp>
      </p:grp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 rot="16200000">
            <a:off x="1529558" y="4452538"/>
            <a:ext cx="9124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400" dirty="0" err="1"/>
              <a:t>Atomistic</a:t>
            </a:r>
            <a:endParaRPr lang="it-IT" sz="1400" dirty="0"/>
          </a:p>
        </p:txBody>
      </p:sp>
      <p:sp>
        <p:nvSpPr>
          <p:cNvPr id="14" name="Figura a mano libera 74"/>
          <p:cNvSpPr>
            <a:spLocks noChangeArrowheads="1"/>
          </p:cNvSpPr>
          <p:nvPr/>
        </p:nvSpPr>
        <p:spPr bwMode="auto">
          <a:xfrm>
            <a:off x="2966491" y="2250230"/>
            <a:ext cx="159523" cy="493234"/>
          </a:xfrm>
          <a:custGeom>
            <a:avLst/>
            <a:gdLst>
              <a:gd name="T0" fmla="*/ 180042 w 182880"/>
              <a:gd name="T1" fmla="*/ 0 h 535578"/>
              <a:gd name="T2" fmla="*/ 25721 w 182880"/>
              <a:gd name="T3" fmla="*/ 181074 h 535578"/>
              <a:gd name="T4" fmla="*/ 25721 w 182880"/>
              <a:gd name="T5" fmla="*/ 400949 h 535578"/>
              <a:gd name="T6" fmla="*/ 180042 w 182880"/>
              <a:gd name="T7" fmla="*/ 530288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15" name="CasellaDiTesto 75"/>
          <p:cNvSpPr txBox="1">
            <a:spLocks noChangeArrowheads="1"/>
          </p:cNvSpPr>
          <p:nvPr/>
        </p:nvSpPr>
        <p:spPr bwMode="auto">
          <a:xfrm>
            <a:off x="2589185" y="2273648"/>
            <a:ext cx="453970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800">
                <a:sym typeface="Symbol" pitchFamily="18" charset="2"/>
              </a:rPr>
              <a:t></a:t>
            </a:r>
            <a:r>
              <a:rPr lang="it-IT" sz="1800" baseline="-25000">
                <a:sym typeface="Symbol" pitchFamily="18" charset="2"/>
              </a:rPr>
              <a:t></a:t>
            </a:r>
            <a:endParaRPr lang="it-IT" sz="1800" baseline="-25000"/>
          </a:p>
        </p:txBody>
      </p:sp>
      <p:cxnSp>
        <p:nvCxnSpPr>
          <p:cNvPr id="16" name="Connettore 1 77"/>
          <p:cNvCxnSpPr>
            <a:cxnSpLocks noChangeShapeType="1"/>
          </p:cNvCxnSpPr>
          <p:nvPr/>
        </p:nvCxnSpPr>
        <p:spPr bwMode="auto">
          <a:xfrm>
            <a:off x="1767989" y="3812672"/>
            <a:ext cx="3527538" cy="1464"/>
          </a:xfrm>
          <a:prstGeom prst="line">
            <a:avLst/>
          </a:prstGeom>
          <a:noFill/>
          <a:ln w="9525" algn="ctr">
            <a:solidFill>
              <a:srgbClr val="000000"/>
            </a:solidFill>
            <a:prstDash val="dash"/>
            <a:round/>
            <a:headEnd/>
            <a:tailEnd/>
          </a:ln>
        </p:spPr>
      </p:cxnSp>
      <p:cxnSp>
        <p:nvCxnSpPr>
          <p:cNvPr id="17" name="Connettore 1 78"/>
          <p:cNvCxnSpPr>
            <a:cxnSpLocks noChangeShapeType="1"/>
          </p:cNvCxnSpPr>
          <p:nvPr/>
        </p:nvCxnSpPr>
        <p:spPr bwMode="auto">
          <a:xfrm>
            <a:off x="1455879" y="1787731"/>
            <a:ext cx="5599786" cy="1091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8" name="Connettore 1 79"/>
          <p:cNvCxnSpPr>
            <a:cxnSpLocks noChangeShapeType="1"/>
          </p:cNvCxnSpPr>
          <p:nvPr/>
        </p:nvCxnSpPr>
        <p:spPr bwMode="auto">
          <a:xfrm>
            <a:off x="1451717" y="5325451"/>
            <a:ext cx="5560057" cy="400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9" name="Connettore 1 81"/>
          <p:cNvCxnSpPr>
            <a:cxnSpLocks noChangeShapeType="1"/>
          </p:cNvCxnSpPr>
          <p:nvPr/>
        </p:nvCxnSpPr>
        <p:spPr bwMode="auto">
          <a:xfrm flipH="1" flipV="1">
            <a:off x="1767989" y="1803830"/>
            <a:ext cx="4162" cy="3525623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0" name="CasellaDiTesto 12"/>
          <p:cNvSpPr txBox="1">
            <a:spLocks noChangeArrowheads="1"/>
          </p:cNvSpPr>
          <p:nvPr/>
        </p:nvSpPr>
        <p:spPr bwMode="auto">
          <a:xfrm rot="16200000">
            <a:off x="1279750" y="2708129"/>
            <a:ext cx="141898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400"/>
              <a:t>Finite Elements</a:t>
            </a:r>
          </a:p>
        </p:txBody>
      </p:sp>
      <p:cxnSp>
        <p:nvCxnSpPr>
          <p:cNvPr id="21" name="Connettore 1 87"/>
          <p:cNvCxnSpPr>
            <a:cxnSpLocks noChangeShapeType="1"/>
          </p:cNvCxnSpPr>
          <p:nvPr/>
        </p:nvCxnSpPr>
        <p:spPr bwMode="auto">
          <a:xfrm flipV="1">
            <a:off x="2139662" y="1800904"/>
            <a:ext cx="12570" cy="3528547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2" name="Connettore 1 88"/>
          <p:cNvCxnSpPr>
            <a:cxnSpLocks noChangeShapeType="1"/>
          </p:cNvCxnSpPr>
          <p:nvPr/>
        </p:nvCxnSpPr>
        <p:spPr bwMode="auto">
          <a:xfrm>
            <a:off x="2170264" y="3248409"/>
            <a:ext cx="4885401" cy="6925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3" name="Connettore 1 91"/>
          <p:cNvCxnSpPr>
            <a:cxnSpLocks noChangeShapeType="1"/>
          </p:cNvCxnSpPr>
          <p:nvPr/>
        </p:nvCxnSpPr>
        <p:spPr bwMode="auto">
          <a:xfrm flipV="1">
            <a:off x="1396231" y="3248409"/>
            <a:ext cx="345402" cy="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4" name="Figura a mano libera 97"/>
          <p:cNvSpPr>
            <a:spLocks noChangeArrowheads="1"/>
          </p:cNvSpPr>
          <p:nvPr/>
        </p:nvSpPr>
        <p:spPr bwMode="auto">
          <a:xfrm>
            <a:off x="2972040" y="2796154"/>
            <a:ext cx="177556" cy="734730"/>
          </a:xfrm>
          <a:custGeom>
            <a:avLst/>
            <a:gdLst>
              <a:gd name="T0" fmla="*/ 526544 w 182880"/>
              <a:gd name="T1" fmla="*/ 0 h 535578"/>
              <a:gd name="T2" fmla="*/ 75222 w 182880"/>
              <a:gd name="T3" fmla="*/ 9739965 h 535578"/>
              <a:gd name="T4" fmla="*/ 75222 w 182880"/>
              <a:gd name="T5" fmla="*/ 21567029 h 535578"/>
              <a:gd name="T6" fmla="*/ 526544 w 182880"/>
              <a:gd name="T7" fmla="*/ 28524158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25" name="CasellaDiTesto 98"/>
          <p:cNvSpPr txBox="1">
            <a:spLocks noChangeArrowheads="1"/>
          </p:cNvSpPr>
          <p:nvPr/>
        </p:nvSpPr>
        <p:spPr bwMode="auto">
          <a:xfrm>
            <a:off x="2308062" y="2919097"/>
            <a:ext cx="627095" cy="5663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400" dirty="0" err="1"/>
              <a:t>E</a:t>
            </a:r>
            <a:r>
              <a:rPr lang="it-IT" sz="1400" baseline="-25000" dirty="0" err="1"/>
              <a:t>c</a:t>
            </a:r>
            <a:r>
              <a:rPr lang="it-IT" sz="1400" baseline="-25000" dirty="0"/>
              <a:t> </a:t>
            </a:r>
            <a:r>
              <a:rPr lang="it-IT" sz="1400" dirty="0"/>
              <a:t>,</a:t>
            </a:r>
            <a:r>
              <a:rPr lang="it-IT" sz="1400" dirty="0" err="1"/>
              <a:t>E</a:t>
            </a:r>
            <a:r>
              <a:rPr lang="it-IT" sz="1400" baseline="-25000" dirty="0" err="1"/>
              <a:t>v</a:t>
            </a:r>
            <a:endParaRPr lang="it-IT" sz="1400" dirty="0"/>
          </a:p>
          <a:p>
            <a:pPr>
              <a:buFont typeface="Wingdings" pitchFamily="2" charset="2"/>
              <a:buNone/>
            </a:pPr>
            <a:r>
              <a:rPr lang="it-IT" sz="1400" dirty="0"/>
              <a:t>   </a:t>
            </a:r>
            <a:r>
              <a:rPr lang="it-IT" sz="1400" dirty="0">
                <a:sym typeface="Symbol" pitchFamily="18" charset="2"/>
              </a:rPr>
              <a:t></a:t>
            </a:r>
            <a:endParaRPr lang="it-IT" sz="1400" dirty="0"/>
          </a:p>
        </p:txBody>
      </p:sp>
      <p:sp>
        <p:nvSpPr>
          <p:cNvPr id="26" name="Figura a mano libera 100"/>
          <p:cNvSpPr>
            <a:spLocks noChangeArrowheads="1"/>
          </p:cNvSpPr>
          <p:nvPr/>
        </p:nvSpPr>
        <p:spPr bwMode="auto">
          <a:xfrm flipH="1" flipV="1">
            <a:off x="4780891" y="2254621"/>
            <a:ext cx="159523" cy="494698"/>
          </a:xfrm>
          <a:custGeom>
            <a:avLst/>
            <a:gdLst>
              <a:gd name="T0" fmla="*/ 180042 w 182880"/>
              <a:gd name="T1" fmla="*/ 0 h 535578"/>
              <a:gd name="T2" fmla="*/ 25721 w 182880"/>
              <a:gd name="T3" fmla="*/ 185967 h 535578"/>
              <a:gd name="T4" fmla="*/ 25721 w 182880"/>
              <a:gd name="T5" fmla="*/ 411784 h 535578"/>
              <a:gd name="T6" fmla="*/ 180042 w 182880"/>
              <a:gd name="T7" fmla="*/ 544618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27" name="CasellaDiTesto 26"/>
          <p:cNvSpPr txBox="1"/>
          <p:nvPr/>
        </p:nvSpPr>
        <p:spPr>
          <a:xfrm>
            <a:off x="4914058" y="2275111"/>
            <a:ext cx="7024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it-IT" sz="1000" dirty="0"/>
              <a:t>converse</a:t>
            </a:r>
            <a:br>
              <a:rPr lang="it-IT" sz="1000" dirty="0"/>
            </a:br>
            <a:r>
              <a:rPr lang="it-IT" sz="1000" dirty="0" err="1"/>
              <a:t>piezo</a:t>
            </a:r>
            <a:endParaRPr lang="it-IT" sz="1000" dirty="0"/>
          </a:p>
        </p:txBody>
      </p:sp>
      <p:sp>
        <p:nvSpPr>
          <p:cNvPr id="28" name="Figura a mano libera 102"/>
          <p:cNvSpPr>
            <a:spLocks noChangeArrowheads="1"/>
          </p:cNvSpPr>
          <p:nvPr/>
        </p:nvSpPr>
        <p:spPr bwMode="auto">
          <a:xfrm rot="10800000">
            <a:off x="4755922" y="2816645"/>
            <a:ext cx="177556" cy="736194"/>
          </a:xfrm>
          <a:custGeom>
            <a:avLst/>
            <a:gdLst>
              <a:gd name="T0" fmla="*/ 526544 w 182880"/>
              <a:gd name="T1" fmla="*/ 0 h 535578"/>
              <a:gd name="T2" fmla="*/ 75222 w 182880"/>
              <a:gd name="T3" fmla="*/ 9915975 h 535578"/>
              <a:gd name="T4" fmla="*/ 75222 w 182880"/>
              <a:gd name="T5" fmla="*/ 21956785 h 535578"/>
              <a:gd name="T6" fmla="*/ 526544 w 182880"/>
              <a:gd name="T7" fmla="*/ 29039585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29" name="Figura a mano libera 105"/>
          <p:cNvSpPr>
            <a:spLocks noChangeArrowheads="1"/>
          </p:cNvSpPr>
          <p:nvPr/>
        </p:nvSpPr>
        <p:spPr bwMode="auto">
          <a:xfrm>
            <a:off x="2972040" y="4076809"/>
            <a:ext cx="159523" cy="493234"/>
          </a:xfrm>
          <a:custGeom>
            <a:avLst/>
            <a:gdLst>
              <a:gd name="T0" fmla="*/ 180042 w 182880"/>
              <a:gd name="T1" fmla="*/ 0 h 535578"/>
              <a:gd name="T2" fmla="*/ 25721 w 182880"/>
              <a:gd name="T3" fmla="*/ 181074 h 535578"/>
              <a:gd name="T4" fmla="*/ 25721 w 182880"/>
              <a:gd name="T5" fmla="*/ 400949 h 535578"/>
              <a:gd name="T6" fmla="*/ 180042 w 182880"/>
              <a:gd name="T7" fmla="*/ 530288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sp>
        <p:nvSpPr>
          <p:cNvPr id="30" name="CasellaDiTesto 29"/>
          <p:cNvSpPr txBox="1"/>
          <p:nvPr/>
        </p:nvSpPr>
        <p:spPr>
          <a:xfrm>
            <a:off x="2303453" y="4220242"/>
            <a:ext cx="68159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it-IT" sz="1000" dirty="0" err="1"/>
              <a:t>structure</a:t>
            </a:r>
            <a:endParaRPr lang="it-IT" sz="1000" dirty="0"/>
          </a:p>
        </p:txBody>
      </p:sp>
      <p:sp>
        <p:nvSpPr>
          <p:cNvPr id="31" name="Figura a mano libera 107"/>
          <p:cNvSpPr>
            <a:spLocks noChangeArrowheads="1"/>
          </p:cNvSpPr>
          <p:nvPr/>
        </p:nvSpPr>
        <p:spPr bwMode="auto">
          <a:xfrm rot="10800000">
            <a:off x="4783665" y="2799082"/>
            <a:ext cx="400888" cy="1741690"/>
          </a:xfrm>
          <a:custGeom>
            <a:avLst/>
            <a:gdLst>
              <a:gd name="T0" fmla="*/ 1810021841 w 182880"/>
              <a:gd name="T1" fmla="*/ 0 h 535578"/>
              <a:gd name="T2" fmla="*/ 258578849 w 182880"/>
              <a:gd name="T3" fmla="*/ 2147483647 h 535578"/>
              <a:gd name="T4" fmla="*/ 258578849 w 182880"/>
              <a:gd name="T5" fmla="*/ 2147483647 h 535578"/>
              <a:gd name="T6" fmla="*/ 1810021841 w 182880"/>
              <a:gd name="T7" fmla="*/ 2147483647 h 535578"/>
              <a:gd name="T8" fmla="*/ 0 60000 65536"/>
              <a:gd name="T9" fmla="*/ 0 60000 65536"/>
              <a:gd name="T10" fmla="*/ 0 60000 65536"/>
              <a:gd name="T11" fmla="*/ 0 60000 65536"/>
              <a:gd name="T12" fmla="*/ 0 w 182880"/>
              <a:gd name="T13" fmla="*/ 0 h 535578"/>
              <a:gd name="T14" fmla="*/ 182880 w 182880"/>
              <a:gd name="T15" fmla="*/ 535578 h 5355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880" h="535578">
                <a:moveTo>
                  <a:pt x="182880" y="0"/>
                </a:moveTo>
                <a:cubicBezTo>
                  <a:pt x="117566" y="57694"/>
                  <a:pt x="52252" y="115389"/>
                  <a:pt x="26126" y="182880"/>
                </a:cubicBezTo>
                <a:cubicBezTo>
                  <a:pt x="0" y="250371"/>
                  <a:pt x="0" y="346166"/>
                  <a:pt x="26126" y="404949"/>
                </a:cubicBezTo>
                <a:cubicBezTo>
                  <a:pt x="52252" y="463732"/>
                  <a:pt x="161109" y="513807"/>
                  <a:pt x="182880" y="535578"/>
                </a:cubicBezTo>
              </a:path>
            </a:pathLst>
          </a:cu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/>
            <a:endParaRPr lang="it-IT" sz="1400"/>
          </a:p>
        </p:txBody>
      </p:sp>
      <p:cxnSp>
        <p:nvCxnSpPr>
          <p:cNvPr id="32" name="Connettore 2 110"/>
          <p:cNvCxnSpPr>
            <a:cxnSpLocks noChangeShapeType="1"/>
          </p:cNvCxnSpPr>
          <p:nvPr/>
        </p:nvCxnSpPr>
        <p:spPr bwMode="auto">
          <a:xfrm>
            <a:off x="2772290" y="3697735"/>
            <a:ext cx="370371" cy="342484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33" name="CasellaDiTesto 32"/>
          <p:cNvSpPr txBox="1"/>
          <p:nvPr/>
        </p:nvSpPr>
        <p:spPr>
          <a:xfrm>
            <a:off x="2170626" y="3566011"/>
            <a:ext cx="675185" cy="430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buFont typeface="Wingdings" pitchFamily="2" charset="2"/>
              <a:buNone/>
              <a:defRPr/>
            </a:pPr>
            <a:r>
              <a:rPr lang="it-IT" sz="1000" dirty="0" err="1"/>
              <a:t>elasticity</a:t>
            </a:r>
            <a:endParaRPr lang="it-IT" sz="1000" dirty="0"/>
          </a:p>
          <a:p>
            <a:pPr algn="r">
              <a:buFont typeface="Wingdings" pitchFamily="2" charset="2"/>
              <a:buNone/>
              <a:defRPr/>
            </a:pPr>
            <a:r>
              <a:rPr lang="it-IT" sz="1000" dirty="0" err="1"/>
              <a:t>guess</a:t>
            </a:r>
            <a:endParaRPr lang="it-IT" sz="1000" dirty="0"/>
          </a:p>
        </p:txBody>
      </p:sp>
      <p:sp>
        <p:nvSpPr>
          <p:cNvPr id="34" name="CasellaDiTesto 103"/>
          <p:cNvSpPr txBox="1">
            <a:spLocks noChangeArrowheads="1"/>
          </p:cNvSpPr>
          <p:nvPr/>
        </p:nvSpPr>
        <p:spPr bwMode="auto">
          <a:xfrm>
            <a:off x="4846536" y="3055723"/>
            <a:ext cx="547926" cy="3688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800" dirty="0">
                <a:sym typeface="Symbol" pitchFamily="18" charset="2"/>
              </a:rPr>
              <a:t></a:t>
            </a:r>
            <a:r>
              <a:rPr lang="it-IT" sz="1800" baseline="30000" dirty="0">
                <a:sym typeface="Symbol" pitchFamily="18" charset="2"/>
              </a:rPr>
              <a:t>2</a:t>
            </a:r>
            <a:endParaRPr lang="it-IT" sz="1800" dirty="0"/>
          </a:p>
        </p:txBody>
      </p:sp>
      <p:cxnSp>
        <p:nvCxnSpPr>
          <p:cNvPr id="64" name="Connettore 2 110"/>
          <p:cNvCxnSpPr>
            <a:cxnSpLocks noChangeShapeType="1"/>
          </p:cNvCxnSpPr>
          <p:nvPr/>
        </p:nvCxnSpPr>
        <p:spPr bwMode="auto">
          <a:xfrm>
            <a:off x="4914058" y="2724250"/>
            <a:ext cx="946865" cy="0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69" name="AutoShape 3"/>
          <p:cNvSpPr>
            <a:spLocks noChangeArrowheads="1"/>
          </p:cNvSpPr>
          <p:nvPr/>
        </p:nvSpPr>
        <p:spPr bwMode="auto">
          <a:xfrm>
            <a:off x="0" y="2"/>
            <a:ext cx="9144000" cy="5746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20" tIns="45711" rIns="91420" bIns="45711" anchor="b"/>
          <a:lstStyle/>
          <a:p>
            <a:pPr algn="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Models overview</a:t>
            </a:r>
            <a:endParaRPr 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3" name="Rettangolo arrotondato 72"/>
          <p:cNvSpPr/>
          <p:nvPr/>
        </p:nvSpPr>
        <p:spPr bwMode="auto">
          <a:xfrm>
            <a:off x="5891702" y="2550094"/>
            <a:ext cx="1583933" cy="3981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95250"/>
          </a:sp3d>
        </p:spPr>
        <p:txBody>
          <a:bodyPr/>
          <a:lstStyle/>
          <a:p>
            <a:pPr marL="342900" indent="-342900">
              <a:defRPr/>
            </a:pPr>
            <a:endParaRPr lang="it-IT" sz="1400"/>
          </a:p>
        </p:txBody>
      </p:sp>
      <p:sp>
        <p:nvSpPr>
          <p:cNvPr id="74" name="CasellaDiTesto 57"/>
          <p:cNvSpPr txBox="1">
            <a:spLocks noChangeArrowheads="1"/>
          </p:cNvSpPr>
          <p:nvPr/>
        </p:nvSpPr>
        <p:spPr bwMode="auto">
          <a:xfrm>
            <a:off x="6252101" y="2601521"/>
            <a:ext cx="844628" cy="30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it-IT" sz="1400" dirty="0" err="1" smtClean="0"/>
              <a:t>Thermal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9060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8338" name="Object 3"/>
          <p:cNvGraphicFramePr>
            <a:graphicFrameLocks noChangeAspect="1"/>
          </p:cNvGraphicFramePr>
          <p:nvPr/>
        </p:nvGraphicFramePr>
        <p:xfrm>
          <a:off x="3557590" y="5414965"/>
          <a:ext cx="235743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78" name="Equation" r:id="rId4" imgW="1384200" imgH="253800" progId="">
                  <p:embed/>
                </p:oleObj>
              </mc:Choice>
              <mc:Fallback>
                <p:oleObj name="Equation" r:id="rId4" imgW="138420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590" y="5414965"/>
                        <a:ext cx="2357437" cy="4333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ttangolo 18"/>
          <p:cNvSpPr/>
          <p:nvPr/>
        </p:nvSpPr>
        <p:spPr>
          <a:xfrm>
            <a:off x="881065" y="4560890"/>
            <a:ext cx="1687512" cy="357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1181102" y="4346577"/>
            <a:ext cx="1123950" cy="214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it-IT" sz="2800" b="1" i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568575" y="4918076"/>
            <a:ext cx="374650" cy="571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it-IT" sz="2800" b="1" i="1" dirty="0">
                <a:solidFill>
                  <a:schemeClr val="tx1"/>
                </a:solidFill>
              </a:rPr>
              <a:t>D</a:t>
            </a:r>
            <a:endParaRPr lang="it-IT" sz="2800" b="1" i="1" dirty="0"/>
          </a:p>
        </p:txBody>
      </p:sp>
      <p:sp>
        <p:nvSpPr>
          <p:cNvPr id="22" name="Rettangolo 21"/>
          <p:cNvSpPr/>
          <p:nvPr/>
        </p:nvSpPr>
        <p:spPr>
          <a:xfrm>
            <a:off x="506413" y="4918076"/>
            <a:ext cx="374650" cy="571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it-IT" sz="2800" b="1" i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506413" y="4918076"/>
            <a:ext cx="2436812" cy="12144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/>
          </a:p>
        </p:txBody>
      </p:sp>
      <p:sp>
        <p:nvSpPr>
          <p:cNvPr id="24" name="Rettangolo 23"/>
          <p:cNvSpPr>
            <a:spLocks noChangeArrowheads="1"/>
          </p:cNvSpPr>
          <p:nvPr/>
        </p:nvSpPr>
        <p:spPr bwMode="auto">
          <a:xfrm>
            <a:off x="881065" y="4560890"/>
            <a:ext cx="1687512" cy="357187"/>
          </a:xfrm>
          <a:prstGeom prst="rect">
            <a:avLst/>
          </a:prstGeom>
          <a:solidFill>
            <a:srgbClr val="66CCFF">
              <a:alpha val="29019"/>
            </a:srgb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568575" y="4846638"/>
            <a:ext cx="374650" cy="71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506413" y="4846638"/>
            <a:ext cx="374650" cy="71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</a:endParaRPr>
          </a:p>
        </p:txBody>
      </p:sp>
      <p:cxnSp>
        <p:nvCxnSpPr>
          <p:cNvPr id="27" name="Connettore 2 26"/>
          <p:cNvCxnSpPr/>
          <p:nvPr/>
        </p:nvCxnSpPr>
        <p:spPr>
          <a:xfrm>
            <a:off x="506413" y="6132515"/>
            <a:ext cx="27733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rot="5400000" flipH="1" flipV="1">
            <a:off x="-421481" y="5203032"/>
            <a:ext cx="1857375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349" name="CasellaDiTesto 29"/>
          <p:cNvSpPr txBox="1">
            <a:spLocks noChangeArrowheads="1"/>
          </p:cNvSpPr>
          <p:nvPr/>
        </p:nvSpPr>
        <p:spPr bwMode="auto">
          <a:xfrm>
            <a:off x="442913" y="4119563"/>
            <a:ext cx="263525" cy="5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i="1" dirty="0">
                <a:solidFill>
                  <a:schemeClr val="tx1"/>
                </a:solidFill>
                <a:latin typeface="Calibri" pitchFamily="34" charset="0"/>
              </a:rPr>
              <a:t>Y</a:t>
            </a:r>
          </a:p>
        </p:txBody>
      </p:sp>
      <p:cxnSp>
        <p:nvCxnSpPr>
          <p:cNvPr id="398350" name="Connettore 2 30"/>
          <p:cNvCxnSpPr>
            <a:cxnSpLocks noChangeShapeType="1"/>
          </p:cNvCxnSpPr>
          <p:nvPr/>
        </p:nvCxnSpPr>
        <p:spPr bwMode="auto">
          <a:xfrm>
            <a:off x="1181102" y="4918075"/>
            <a:ext cx="1123950" cy="1588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3" name="Connettore 2 32"/>
          <p:cNvCxnSpPr/>
          <p:nvPr/>
        </p:nvCxnSpPr>
        <p:spPr>
          <a:xfrm rot="5400000">
            <a:off x="1074737" y="4738690"/>
            <a:ext cx="214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rot="5400000">
            <a:off x="1223962" y="4738690"/>
            <a:ext cx="214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rot="5400000">
            <a:off x="1374778" y="4737102"/>
            <a:ext cx="21431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rot="5400000">
            <a:off x="1525588" y="4737100"/>
            <a:ext cx="21431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rot="5400000">
            <a:off x="1675606" y="4736307"/>
            <a:ext cx="2143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 rot="5400000">
            <a:off x="1826418" y="4736307"/>
            <a:ext cx="2143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/>
          <p:cNvCxnSpPr/>
          <p:nvPr/>
        </p:nvCxnSpPr>
        <p:spPr>
          <a:xfrm rot="5400000">
            <a:off x="1977234" y="4734719"/>
            <a:ext cx="2143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rot="5400000">
            <a:off x="2128044" y="4734719"/>
            <a:ext cx="2143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8359" name="Object 5"/>
          <p:cNvGraphicFramePr>
            <a:graphicFrameLocks noChangeAspect="1"/>
          </p:cNvGraphicFramePr>
          <p:nvPr/>
        </p:nvGraphicFramePr>
        <p:xfrm>
          <a:off x="3914777" y="1557338"/>
          <a:ext cx="10906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79" name="Equation" r:id="rId6" imgW="647640" imgH="253800" progId="">
                  <p:embed/>
                </p:oleObj>
              </mc:Choice>
              <mc:Fallback>
                <p:oleObj name="Equation" r:id="rId6" imgW="64764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7" y="1557338"/>
                        <a:ext cx="1090613" cy="428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Freccia in giù 50"/>
          <p:cNvSpPr/>
          <p:nvPr/>
        </p:nvSpPr>
        <p:spPr>
          <a:xfrm>
            <a:off x="4343400" y="2128838"/>
            <a:ext cx="285750" cy="500062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/>
          </a:p>
        </p:txBody>
      </p:sp>
      <p:sp>
        <p:nvSpPr>
          <p:cNvPr id="52" name="Freccia in giù 51"/>
          <p:cNvSpPr/>
          <p:nvPr/>
        </p:nvSpPr>
        <p:spPr>
          <a:xfrm>
            <a:off x="4343402" y="4314827"/>
            <a:ext cx="347663" cy="85725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/>
          </a:p>
        </p:txBody>
      </p:sp>
      <p:graphicFrame>
        <p:nvGraphicFramePr>
          <p:cNvPr id="398362" name="Object 4"/>
          <p:cNvGraphicFramePr>
            <a:graphicFrameLocks noChangeAspect="1"/>
          </p:cNvGraphicFramePr>
          <p:nvPr/>
        </p:nvGraphicFramePr>
        <p:xfrm>
          <a:off x="4872040" y="4454525"/>
          <a:ext cx="6064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80" name="Equation" r:id="rId8" imgW="355320" imgH="203040" progId="">
                  <p:embed/>
                </p:oleObj>
              </mc:Choice>
              <mc:Fallback>
                <p:oleObj name="Equation" r:id="rId8" imgW="355320" imgH="203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40" y="4454525"/>
                        <a:ext cx="60642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Freccia curva 53"/>
          <p:cNvSpPr>
            <a:spLocks noChangeArrowheads="1"/>
          </p:cNvSpPr>
          <p:nvPr/>
        </p:nvSpPr>
        <p:spPr bwMode="auto">
          <a:xfrm rot="16200000" flipV="1">
            <a:off x="5561807" y="4882358"/>
            <a:ext cx="1214438" cy="422275"/>
          </a:xfrm>
          <a:custGeom>
            <a:avLst/>
            <a:gdLst>
              <a:gd name="T0" fmla="*/ 942871 w 1214446"/>
              <a:gd name="T1" fmla="*/ 0 h 928694"/>
              <a:gd name="T2" fmla="*/ 942871 w 1214446"/>
              <a:gd name="T3" fmla="*/ 55901 h 928694"/>
              <a:gd name="T4" fmla="*/ 61470 w 1214446"/>
              <a:gd name="T5" fmla="*/ 422275 h 928694"/>
              <a:gd name="T6" fmla="*/ 1214438 w 1214446"/>
              <a:gd name="T7" fmla="*/ 27950 h 928694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0 w 1214446"/>
              <a:gd name="T13" fmla="*/ 0 h 928694"/>
              <a:gd name="T14" fmla="*/ 1214446 w 1214446"/>
              <a:gd name="T15" fmla="*/ 928694 h 9286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14446" h="928694">
                <a:moveTo>
                  <a:pt x="0" y="928694"/>
                </a:moveTo>
                <a:lnTo>
                  <a:pt x="0" y="406304"/>
                </a:lnTo>
                <a:cubicBezTo>
                  <a:pt x="0" y="181908"/>
                  <a:pt x="181908" y="0"/>
                  <a:pt x="406304" y="0"/>
                </a:cubicBezTo>
                <a:cubicBezTo>
                  <a:pt x="406304" y="0"/>
                  <a:pt x="406304" y="0"/>
                  <a:pt x="406304" y="0"/>
                </a:cubicBezTo>
                <a:lnTo>
                  <a:pt x="942877" y="0"/>
                </a:lnTo>
                <a:lnTo>
                  <a:pt x="1214446" y="61470"/>
                </a:lnTo>
                <a:lnTo>
                  <a:pt x="942877" y="122941"/>
                </a:lnTo>
                <a:lnTo>
                  <a:pt x="406304" y="122941"/>
                </a:lnTo>
                <a:lnTo>
                  <a:pt x="406303" y="122941"/>
                </a:lnTo>
                <a:cubicBezTo>
                  <a:pt x="249806" y="122941"/>
                  <a:pt x="122941" y="249806"/>
                  <a:pt x="122941" y="406303"/>
                </a:cubicBezTo>
                <a:lnTo>
                  <a:pt x="122941" y="928694"/>
                </a:lnTo>
                <a:close/>
              </a:path>
            </a:pathLst>
          </a:custGeom>
          <a:noFill/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5" name="Freccia curva 54"/>
          <p:cNvSpPr/>
          <p:nvPr/>
        </p:nvSpPr>
        <p:spPr>
          <a:xfrm rot="10800000" flipV="1">
            <a:off x="5815013" y="2628900"/>
            <a:ext cx="549275" cy="1143000"/>
          </a:xfrm>
          <a:prstGeom prst="bentArrow">
            <a:avLst>
              <a:gd name="adj1" fmla="val 25000"/>
              <a:gd name="adj2" fmla="val 6619"/>
              <a:gd name="adj3" fmla="val 29242"/>
              <a:gd name="adj4" fmla="val 4375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81063" y="2417765"/>
            <a:ext cx="1681162" cy="357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79515" y="2203450"/>
            <a:ext cx="1120775" cy="214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it-IT" sz="2800" b="1" i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Rettangolo 5"/>
          <p:cNvSpPr/>
          <p:nvPr/>
        </p:nvSpPr>
        <p:spPr>
          <a:xfrm>
            <a:off x="2562227" y="2774952"/>
            <a:ext cx="373063" cy="569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it-IT" sz="2800" b="1" i="1" dirty="0">
                <a:solidFill>
                  <a:schemeClr val="tx1"/>
                </a:solidFill>
              </a:rPr>
              <a:t>D</a:t>
            </a:r>
            <a:endParaRPr lang="it-IT" sz="2800" b="1" i="1" dirty="0"/>
          </a:p>
        </p:txBody>
      </p:sp>
      <p:sp>
        <p:nvSpPr>
          <p:cNvPr id="7" name="Rettangolo 6"/>
          <p:cNvSpPr/>
          <p:nvPr/>
        </p:nvSpPr>
        <p:spPr>
          <a:xfrm>
            <a:off x="506413" y="2774952"/>
            <a:ext cx="374650" cy="569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it-IT" sz="2800" b="1" i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Rettangolo 7"/>
          <p:cNvSpPr/>
          <p:nvPr/>
        </p:nvSpPr>
        <p:spPr>
          <a:xfrm>
            <a:off x="506415" y="2774950"/>
            <a:ext cx="2428875" cy="12128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881063" y="2405065"/>
            <a:ext cx="1681162" cy="357187"/>
          </a:xfrm>
          <a:prstGeom prst="rect">
            <a:avLst/>
          </a:prstGeom>
          <a:solidFill>
            <a:srgbClr val="66CCFF">
              <a:alpha val="29019"/>
            </a:srgb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498477" y="2762250"/>
            <a:ext cx="2428875" cy="1214438"/>
          </a:xfrm>
          <a:prstGeom prst="rect">
            <a:avLst/>
          </a:prstGeom>
          <a:noFill/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562227" y="2703513"/>
            <a:ext cx="373063" cy="71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06413" y="2703513"/>
            <a:ext cx="374650" cy="71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endParaRPr lang="it-IT" sz="2800" b="1" i="1" dirty="0">
              <a:solidFill>
                <a:schemeClr val="tx1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506415" y="3987800"/>
            <a:ext cx="27654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rot="5400000" flipH="1" flipV="1">
            <a:off x="-421481" y="3059907"/>
            <a:ext cx="18557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376" name="CasellaDiTesto 14"/>
          <p:cNvSpPr txBox="1">
            <a:spLocks noChangeArrowheads="1"/>
          </p:cNvSpPr>
          <p:nvPr/>
        </p:nvSpPr>
        <p:spPr bwMode="auto">
          <a:xfrm>
            <a:off x="3159125" y="3630612"/>
            <a:ext cx="261938" cy="5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i="1" dirty="0">
                <a:solidFill>
                  <a:schemeClr val="tx1"/>
                </a:solidFill>
                <a:latin typeface="Calibri" pitchFamily="34" charset="0"/>
              </a:rPr>
              <a:t>X</a:t>
            </a:r>
          </a:p>
        </p:txBody>
      </p:sp>
      <p:sp>
        <p:nvSpPr>
          <p:cNvPr id="398377" name="CasellaDiTesto 15"/>
          <p:cNvSpPr txBox="1">
            <a:spLocks noChangeArrowheads="1"/>
          </p:cNvSpPr>
          <p:nvPr/>
        </p:nvSpPr>
        <p:spPr bwMode="auto">
          <a:xfrm>
            <a:off x="442915" y="1976438"/>
            <a:ext cx="261937" cy="5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i="1" dirty="0">
                <a:solidFill>
                  <a:schemeClr val="tx1"/>
                </a:solidFill>
                <a:latin typeface="Calibri" pitchFamily="34" charset="0"/>
              </a:rPr>
              <a:t>Y</a:t>
            </a:r>
          </a:p>
        </p:txBody>
      </p:sp>
      <p:cxnSp>
        <p:nvCxnSpPr>
          <p:cNvPr id="398378" name="Connettore 2 41"/>
          <p:cNvCxnSpPr>
            <a:cxnSpLocks noChangeShapeType="1"/>
          </p:cNvCxnSpPr>
          <p:nvPr/>
        </p:nvCxnSpPr>
        <p:spPr bwMode="auto">
          <a:xfrm>
            <a:off x="1158875" y="2762250"/>
            <a:ext cx="1125538" cy="1588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43" name="Connettore 2 42"/>
          <p:cNvCxnSpPr/>
          <p:nvPr/>
        </p:nvCxnSpPr>
        <p:spPr>
          <a:xfrm rot="5400000">
            <a:off x="1041400" y="2582863"/>
            <a:ext cx="2143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rot="5400000">
            <a:off x="1188245" y="2583657"/>
            <a:ext cx="2143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rot="5400000">
            <a:off x="1336677" y="2582863"/>
            <a:ext cx="2143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rot="5400000">
            <a:off x="1485106" y="2583657"/>
            <a:ext cx="2143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 rot="5400000">
            <a:off x="1633537" y="2582864"/>
            <a:ext cx="214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 rot="5400000">
            <a:off x="1781177" y="2582863"/>
            <a:ext cx="2143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rot="5400000">
            <a:off x="1929608" y="2583657"/>
            <a:ext cx="2143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rot="5400000">
            <a:off x="2078039" y="2582864"/>
            <a:ext cx="214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387" name="Titolo 28"/>
          <p:cNvSpPr>
            <a:spLocks noGrp="1"/>
          </p:cNvSpPr>
          <p:nvPr>
            <p:ph type="title" idx="4294967295"/>
          </p:nvPr>
        </p:nvSpPr>
        <p:spPr>
          <a:xfrm>
            <a:off x="1382715" y="-166686"/>
            <a:ext cx="7761287" cy="747713"/>
          </a:xfrm>
        </p:spPr>
        <p:txBody>
          <a:bodyPr/>
          <a:lstStyle/>
          <a:p>
            <a:r>
              <a:rPr lang="it-IT"/>
              <a:t>Bridge method: flux continuity</a:t>
            </a:r>
          </a:p>
        </p:txBody>
      </p:sp>
      <p:graphicFrame>
        <p:nvGraphicFramePr>
          <p:cNvPr id="398388" name="Object 3"/>
          <p:cNvGraphicFramePr>
            <a:graphicFrameLocks noChangeAspect="1"/>
          </p:cNvGraphicFramePr>
          <p:nvPr/>
        </p:nvGraphicFramePr>
        <p:xfrm>
          <a:off x="5651500" y="3919540"/>
          <a:ext cx="13350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81" name="Equation" r:id="rId10" imgW="952200" imgH="253800" progId="">
                  <p:embed/>
                </p:oleObj>
              </mc:Choice>
              <mc:Fallback>
                <p:oleObj name="Equation" r:id="rId10" imgW="95220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3919540"/>
                        <a:ext cx="1335088" cy="3571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838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4824474"/>
              </p:ext>
            </p:extLst>
          </p:nvPr>
        </p:nvGraphicFramePr>
        <p:xfrm>
          <a:off x="3686176" y="2649538"/>
          <a:ext cx="1614488" cy="143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82" name="Equation" r:id="rId12" imgW="1257120" imgH="977760" progId="Equation.DSMT4">
                  <p:embed/>
                </p:oleObj>
              </mc:Choice>
              <mc:Fallback>
                <p:oleObj name="Equation" r:id="rId12" imgW="1257120" imgH="977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6" y="2649538"/>
                        <a:ext cx="1614488" cy="14335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8390" name="Text Box 101"/>
          <p:cNvSpPr txBox="1">
            <a:spLocks noChangeArrowheads="1"/>
          </p:cNvSpPr>
          <p:nvPr/>
        </p:nvSpPr>
        <p:spPr bwMode="auto">
          <a:xfrm>
            <a:off x="6719890" y="2565402"/>
            <a:ext cx="2352675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1400" b="1" i="1" dirty="0"/>
              <a:t>Poisson-Drift-Diffusion is  solved in the whole  device</a:t>
            </a:r>
          </a:p>
        </p:txBody>
      </p:sp>
      <p:sp>
        <p:nvSpPr>
          <p:cNvPr id="398391" name="Text Box 102"/>
          <p:cNvSpPr txBox="1">
            <a:spLocks noChangeArrowheads="1"/>
          </p:cNvSpPr>
          <p:nvPr/>
        </p:nvSpPr>
        <p:spPr bwMode="auto">
          <a:xfrm>
            <a:off x="6726240" y="4746625"/>
            <a:ext cx="2332037" cy="1708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sz="1500" b="1" i="1" dirty="0"/>
              <a:t>Tunneling current calculated with atomistic  tight-binding model is taken as a boundary condition for electron continuity  at Si/oxide interface</a:t>
            </a:r>
          </a:p>
        </p:txBody>
      </p:sp>
      <p:grpSp>
        <p:nvGrpSpPr>
          <p:cNvPr id="398392" name="Group 108"/>
          <p:cNvGrpSpPr>
            <a:grpSpLocks/>
          </p:cNvGrpSpPr>
          <p:nvPr/>
        </p:nvGrpSpPr>
        <p:grpSpPr bwMode="auto">
          <a:xfrm>
            <a:off x="7223125" y="3333750"/>
            <a:ext cx="1420813" cy="1408113"/>
            <a:chOff x="4658" y="1890"/>
            <a:chExt cx="895" cy="887"/>
          </a:xfrm>
        </p:grpSpPr>
        <p:sp>
          <p:nvSpPr>
            <p:cNvPr id="398393" name="Oval 105"/>
            <p:cNvSpPr>
              <a:spLocks noChangeArrowheads="1"/>
            </p:cNvSpPr>
            <p:nvPr/>
          </p:nvSpPr>
          <p:spPr bwMode="auto">
            <a:xfrm>
              <a:off x="4735" y="1959"/>
              <a:ext cx="757" cy="75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it-IT" sz="28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98394" name="Text Box 104"/>
            <p:cNvSpPr txBox="1">
              <a:spLocks noChangeArrowheads="1"/>
            </p:cNvSpPr>
            <p:nvPr/>
          </p:nvSpPr>
          <p:spPr bwMode="auto">
            <a:xfrm>
              <a:off x="4658" y="2090"/>
              <a:ext cx="89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400" b="1" i="1" dirty="0"/>
                <a:t>Self </a:t>
              </a:r>
              <a:br>
                <a:rPr lang="en-US" sz="1400" b="1" i="1" dirty="0"/>
              </a:br>
              <a:r>
                <a:rPr lang="en-US" sz="1400" b="1" i="1" dirty="0"/>
                <a:t>consistent  </a:t>
              </a:r>
              <a:br>
                <a:rPr lang="en-US" sz="1400" b="1" i="1" dirty="0"/>
              </a:br>
              <a:r>
                <a:rPr lang="en-US" sz="1400" b="1" i="1" dirty="0"/>
                <a:t>cycle</a:t>
              </a:r>
            </a:p>
          </p:txBody>
        </p:sp>
        <p:sp>
          <p:nvSpPr>
            <p:cNvPr id="398395" name="AutoShape 106"/>
            <p:cNvSpPr>
              <a:spLocks noChangeArrowheads="1"/>
            </p:cNvSpPr>
            <p:nvPr/>
          </p:nvSpPr>
          <p:spPr bwMode="auto">
            <a:xfrm>
              <a:off x="5065" y="2630"/>
              <a:ext cx="166" cy="147"/>
            </a:xfrm>
            <a:prstGeom prst="rightArrow">
              <a:avLst>
                <a:gd name="adj1" fmla="val 54713"/>
                <a:gd name="adj2" fmla="val 11292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it-IT" sz="2800" b="1" i="1" dirty="0">
                <a:solidFill>
                  <a:schemeClr val="tx1"/>
                </a:solidFill>
              </a:endParaRPr>
            </a:p>
          </p:txBody>
        </p:sp>
        <p:sp>
          <p:nvSpPr>
            <p:cNvPr id="398396" name="AutoShape 107"/>
            <p:cNvSpPr>
              <a:spLocks noChangeArrowheads="1"/>
            </p:cNvSpPr>
            <p:nvPr/>
          </p:nvSpPr>
          <p:spPr bwMode="auto">
            <a:xfrm flipH="1">
              <a:off x="5037" y="1890"/>
              <a:ext cx="166" cy="147"/>
            </a:xfrm>
            <a:prstGeom prst="rightArrow">
              <a:avLst>
                <a:gd name="adj1" fmla="val 54713"/>
                <a:gd name="adj2" fmla="val 112925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it-IT" sz="2800" b="1" i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98397" name="Object 3"/>
          <p:cNvGraphicFramePr>
            <a:graphicFrameLocks noChangeAspect="1"/>
          </p:cNvGraphicFramePr>
          <p:nvPr/>
        </p:nvGraphicFramePr>
        <p:xfrm>
          <a:off x="1465263" y="5661026"/>
          <a:ext cx="70326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83" name="Equation" r:id="rId14" imgW="1384200" imgH="253800" progId="">
                  <p:embed/>
                </p:oleObj>
              </mc:Choice>
              <mc:Fallback>
                <p:oleObj name="Equation" r:id="rId14" imgW="138420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70169" b="-9891"/>
                      <a:stretch>
                        <a:fillRect/>
                      </a:stretch>
                    </p:blipFill>
                    <p:spPr bwMode="auto">
                      <a:xfrm>
                        <a:off x="1465263" y="5661026"/>
                        <a:ext cx="70326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8398" name="Text Box 111"/>
          <p:cNvSpPr txBox="1">
            <a:spLocks noChangeArrowheads="1"/>
          </p:cNvSpPr>
          <p:nvPr/>
        </p:nvSpPr>
        <p:spPr bwMode="auto">
          <a:xfrm>
            <a:off x="1400175" y="3405190"/>
            <a:ext cx="1138413" cy="4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J</a:t>
            </a:r>
            <a:r>
              <a:rPr lang="en-US" sz="2000" b="1" i="1" baseline="30000" dirty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,V(</a:t>
            </a:r>
            <a:r>
              <a:rPr lang="en-US" sz="2000" b="1" i="1" dirty="0" err="1">
                <a:solidFill>
                  <a:schemeClr val="tx1"/>
                </a:solidFill>
                <a:latin typeface="Times New Roman" pitchFamily="18" charset="0"/>
              </a:rPr>
              <a:t>x,y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98399" name="Line 113"/>
          <p:cNvSpPr>
            <a:spLocks noChangeShapeType="1"/>
          </p:cNvSpPr>
          <p:nvPr/>
        </p:nvSpPr>
        <p:spPr bwMode="auto">
          <a:xfrm>
            <a:off x="1871663" y="31496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20" tIns="45711" rIns="91420" bIns="45711"/>
          <a:lstStyle/>
          <a:p>
            <a:endParaRPr lang="it-IT"/>
          </a:p>
        </p:txBody>
      </p:sp>
      <p:sp>
        <p:nvSpPr>
          <p:cNvPr id="398400" name="Text Box 114"/>
          <p:cNvSpPr txBox="1">
            <a:spLocks noChangeArrowheads="1"/>
          </p:cNvSpPr>
          <p:nvPr/>
        </p:nvSpPr>
        <p:spPr bwMode="auto">
          <a:xfrm>
            <a:off x="1065214" y="2789240"/>
            <a:ext cx="1574430" cy="4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J</a:t>
            </a:r>
            <a:r>
              <a:rPr lang="en-US" sz="2000" b="1" i="1" baseline="30000" dirty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2000" b="1" i="1" dirty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) = J</a:t>
            </a:r>
            <a:r>
              <a:rPr lang="en-US" sz="2000" b="1" i="1" baseline="30000" dirty="0">
                <a:solidFill>
                  <a:schemeClr val="tx1"/>
                </a:solidFill>
                <a:latin typeface="Times New Roman" pitchFamily="18" charset="0"/>
              </a:rPr>
              <a:t>Q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2000" b="1" i="1" dirty="0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98401" name="Text Box 115"/>
          <p:cNvSpPr txBox="1">
            <a:spLocks noChangeArrowheads="1"/>
          </p:cNvSpPr>
          <p:nvPr/>
        </p:nvSpPr>
        <p:spPr bwMode="auto">
          <a:xfrm>
            <a:off x="966790" y="4865688"/>
            <a:ext cx="382396" cy="5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>
                <a:solidFill>
                  <a:srgbClr val="FF00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398402" name="Text Box 116"/>
          <p:cNvSpPr txBox="1">
            <a:spLocks noChangeArrowheads="1"/>
          </p:cNvSpPr>
          <p:nvPr/>
        </p:nvSpPr>
        <p:spPr bwMode="auto">
          <a:xfrm>
            <a:off x="922340" y="2687638"/>
            <a:ext cx="382396" cy="5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 i="1" dirty="0">
                <a:solidFill>
                  <a:srgbClr val="FF0000"/>
                </a:solidFill>
                <a:latin typeface="Symbol" pitchFamily="18" charset="2"/>
              </a:rPr>
              <a:t>l</a:t>
            </a:r>
          </a:p>
        </p:txBody>
      </p:sp>
      <p:sp>
        <p:nvSpPr>
          <p:cNvPr id="398403" name="Text Box 118"/>
          <p:cNvSpPr txBox="1">
            <a:spLocks noChangeArrowheads="1"/>
          </p:cNvSpPr>
          <p:nvPr/>
        </p:nvSpPr>
        <p:spPr bwMode="auto">
          <a:xfrm>
            <a:off x="1341439" y="4956177"/>
            <a:ext cx="1138413" cy="4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J</a:t>
            </a:r>
            <a:r>
              <a:rPr lang="en-US" sz="2000" b="1" i="1" baseline="30000" dirty="0">
                <a:solidFill>
                  <a:schemeClr val="tx1"/>
                </a:solidFill>
                <a:latin typeface="Times New Roman" pitchFamily="18" charset="0"/>
              </a:rPr>
              <a:t>C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,V(</a:t>
            </a:r>
            <a:r>
              <a:rPr lang="en-US" sz="2000" b="1" i="1" dirty="0" err="1">
                <a:solidFill>
                  <a:schemeClr val="tx1"/>
                </a:solidFill>
                <a:latin typeface="Times New Roman" pitchFamily="18" charset="0"/>
              </a:rPr>
              <a:t>x,y</a:t>
            </a:r>
            <a:r>
              <a:rPr lang="en-US" sz="2000" b="1" i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398404" name="Line 119"/>
          <p:cNvSpPr>
            <a:spLocks noChangeShapeType="1"/>
          </p:cNvSpPr>
          <p:nvPr/>
        </p:nvSpPr>
        <p:spPr bwMode="auto">
          <a:xfrm>
            <a:off x="1754188" y="5351465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20" tIns="45711" rIns="91420" bIns="45711"/>
          <a:lstStyle/>
          <a:p>
            <a:endParaRPr lang="it-IT"/>
          </a:p>
        </p:txBody>
      </p:sp>
      <p:sp>
        <p:nvSpPr>
          <p:cNvPr id="398405" name="CasellaDiTesto 14"/>
          <p:cNvSpPr txBox="1">
            <a:spLocks noChangeArrowheads="1"/>
          </p:cNvSpPr>
          <p:nvPr/>
        </p:nvSpPr>
        <p:spPr bwMode="auto">
          <a:xfrm>
            <a:off x="3155950" y="5762625"/>
            <a:ext cx="261938" cy="52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sz="2800" b="1" i="1" dirty="0">
                <a:solidFill>
                  <a:schemeClr val="tx1"/>
                </a:solidFill>
                <a:latin typeface="Calibri" pitchFamily="34" charset="0"/>
              </a:rPr>
              <a:t>X</a:t>
            </a:r>
          </a:p>
        </p:txBody>
      </p:sp>
      <p:pic>
        <p:nvPicPr>
          <p:cNvPr id="398406" name="Picture 121" descr="mosfet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95301" y="695327"/>
            <a:ext cx="2408238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336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mtClean="0"/>
              <a:t>Multiscale/multiphysics schemes</a:t>
            </a:r>
          </a:p>
        </p:txBody>
      </p:sp>
      <p:grpSp>
        <p:nvGrpSpPr>
          <p:cNvPr id="15364" name="Gruppo 25"/>
          <p:cNvGrpSpPr>
            <a:grpSpLocks/>
          </p:cNvGrpSpPr>
          <p:nvPr/>
        </p:nvGrpSpPr>
        <p:grpSpPr bwMode="auto">
          <a:xfrm>
            <a:off x="1397000" y="4208463"/>
            <a:ext cx="3143250" cy="1357312"/>
            <a:chOff x="785786" y="4572008"/>
            <a:chExt cx="3143272" cy="1357322"/>
          </a:xfrm>
        </p:grpSpPr>
        <p:sp>
          <p:nvSpPr>
            <p:cNvPr id="5" name="Rettangolo 4"/>
            <p:cNvSpPr/>
            <p:nvPr/>
          </p:nvSpPr>
          <p:spPr>
            <a:xfrm>
              <a:off x="785786" y="4572008"/>
              <a:ext cx="1571636" cy="13573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it-IT"/>
            </a:p>
          </p:txBody>
        </p:sp>
        <p:sp>
          <p:nvSpPr>
            <p:cNvPr id="6" name="Rettangolo 5"/>
            <p:cNvSpPr/>
            <p:nvPr/>
          </p:nvSpPr>
          <p:spPr>
            <a:xfrm>
              <a:off x="2357422" y="4572008"/>
              <a:ext cx="1571636" cy="135732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it-IT"/>
            </a:p>
          </p:txBody>
        </p:sp>
        <p:sp>
          <p:nvSpPr>
            <p:cNvPr id="15377" name="CasellaDiTesto 20"/>
            <p:cNvSpPr txBox="1">
              <a:spLocks noChangeArrowheads="1"/>
            </p:cNvSpPr>
            <p:nvPr/>
          </p:nvSpPr>
          <p:spPr bwMode="auto">
            <a:xfrm>
              <a:off x="1000099" y="5059374"/>
              <a:ext cx="1186551" cy="36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it-IT" altLang="it-IT">
                  <a:solidFill>
                    <a:schemeClr val="bg1"/>
                  </a:solidFill>
                  <a:latin typeface="Calibri" pitchFamily="34" charset="0"/>
                </a:rPr>
                <a:t>DOMAIN 1</a:t>
              </a:r>
            </a:p>
          </p:txBody>
        </p:sp>
        <p:sp>
          <p:nvSpPr>
            <p:cNvPr id="15378" name="CasellaDiTesto 21"/>
            <p:cNvSpPr txBox="1">
              <a:spLocks noChangeArrowheads="1"/>
            </p:cNvSpPr>
            <p:nvPr/>
          </p:nvSpPr>
          <p:spPr bwMode="auto">
            <a:xfrm>
              <a:off x="2571737" y="5059374"/>
              <a:ext cx="1186551" cy="369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it-IT" altLang="it-IT">
                  <a:solidFill>
                    <a:schemeClr val="bg1"/>
                  </a:solidFill>
                  <a:latin typeface="Calibri" pitchFamily="34" charset="0"/>
                </a:rPr>
                <a:t>DOMAIN 2</a:t>
              </a:r>
            </a:p>
          </p:txBody>
        </p:sp>
      </p:grpSp>
      <p:sp>
        <p:nvSpPr>
          <p:cNvPr id="15365" name="CasellaDiTesto 27"/>
          <p:cNvSpPr txBox="1">
            <a:spLocks noChangeArrowheads="1"/>
          </p:cNvSpPr>
          <p:nvPr/>
        </p:nvSpPr>
        <p:spPr bwMode="auto">
          <a:xfrm>
            <a:off x="996042" y="3695700"/>
            <a:ext cx="1806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u="sng" dirty="0">
                <a:latin typeface="Calibri" pitchFamily="34" charset="0"/>
              </a:rPr>
              <a:t>BRIDGE METHOD</a:t>
            </a:r>
          </a:p>
        </p:txBody>
      </p:sp>
      <p:sp>
        <p:nvSpPr>
          <p:cNvPr id="15366" name="CasellaDiTesto 29"/>
          <p:cNvSpPr txBox="1">
            <a:spLocks noChangeArrowheads="1"/>
          </p:cNvSpPr>
          <p:nvPr/>
        </p:nvSpPr>
        <p:spPr bwMode="auto">
          <a:xfrm>
            <a:off x="5210969" y="4179730"/>
            <a:ext cx="3421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6688" indent="-166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it-IT" altLang="it-IT" dirty="0" err="1" smtClean="0">
                <a:latin typeface="Calibri" pitchFamily="34" charset="0"/>
              </a:rPr>
              <a:t>each</a:t>
            </a:r>
            <a:r>
              <a:rPr lang="it-IT" altLang="it-IT" dirty="0" smtClean="0">
                <a:latin typeface="Calibri" pitchFamily="34" charset="0"/>
              </a:rPr>
              <a:t> </a:t>
            </a:r>
            <a:r>
              <a:rPr lang="it-IT" altLang="it-IT" dirty="0">
                <a:latin typeface="Calibri" pitchFamily="34" charset="0"/>
              </a:rPr>
              <a:t>domain </a:t>
            </a:r>
            <a:r>
              <a:rPr lang="it-IT" altLang="it-IT" dirty="0" err="1">
                <a:latin typeface="Calibri" pitchFamily="34" charset="0"/>
              </a:rPr>
              <a:t>provides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boundary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conditions</a:t>
            </a:r>
            <a:r>
              <a:rPr lang="it-IT" altLang="it-IT" dirty="0">
                <a:latin typeface="Calibri" pitchFamily="34" charset="0"/>
              </a:rPr>
              <a:t> to </a:t>
            </a:r>
            <a:r>
              <a:rPr lang="it-IT" altLang="it-IT" dirty="0" err="1">
                <a:latin typeface="Calibri" pitchFamily="34" charset="0"/>
              </a:rPr>
              <a:t>adjacent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domains</a:t>
            </a:r>
            <a:r>
              <a:rPr lang="it-IT" altLang="it-IT" dirty="0">
                <a:latin typeface="Calibri" pitchFamily="34" charset="0"/>
              </a:rPr>
              <a:t>.</a:t>
            </a:r>
          </a:p>
        </p:txBody>
      </p:sp>
      <p:grpSp>
        <p:nvGrpSpPr>
          <p:cNvPr id="15367" name="Gruppo 24"/>
          <p:cNvGrpSpPr>
            <a:grpSpLocks/>
          </p:cNvGrpSpPr>
          <p:nvPr/>
        </p:nvGrpSpPr>
        <p:grpSpPr bwMode="auto">
          <a:xfrm>
            <a:off x="1535113" y="1323975"/>
            <a:ext cx="3143250" cy="2071688"/>
            <a:chOff x="1071538" y="1000108"/>
            <a:chExt cx="3143272" cy="2071702"/>
          </a:xfrm>
        </p:grpSpPr>
        <p:sp>
          <p:nvSpPr>
            <p:cNvPr id="12" name="Figura a mano libera 11"/>
            <p:cNvSpPr/>
            <p:nvPr/>
          </p:nvSpPr>
          <p:spPr>
            <a:xfrm>
              <a:off x="1071538" y="1000108"/>
              <a:ext cx="3143272" cy="2071702"/>
            </a:xfrm>
            <a:custGeom>
              <a:avLst/>
              <a:gdLst>
                <a:gd name="connsiteX0" fmla="*/ 1101144 w 5836277"/>
                <a:gd name="connsiteY0" fmla="*/ 671848 h 4071870"/>
                <a:gd name="connsiteX1" fmla="*/ 3625403 w 5836277"/>
                <a:gd name="connsiteY1" fmla="*/ 2146 h 4071870"/>
                <a:gd name="connsiteX2" fmla="*/ 5389809 w 5836277"/>
                <a:gd name="connsiteY2" fmla="*/ 658969 h 4071870"/>
                <a:gd name="connsiteX3" fmla="*/ 5698902 w 5836277"/>
                <a:gd name="connsiteY3" fmla="*/ 1676400 h 4071870"/>
                <a:gd name="connsiteX4" fmla="*/ 4565561 w 5836277"/>
                <a:gd name="connsiteY4" fmla="*/ 3196107 h 4071870"/>
                <a:gd name="connsiteX5" fmla="*/ 2852671 w 5836277"/>
                <a:gd name="connsiteY5" fmla="*/ 3737019 h 4071870"/>
                <a:gd name="connsiteX6" fmla="*/ 843567 w 5836277"/>
                <a:gd name="connsiteY6" fmla="*/ 3852929 h 4071870"/>
                <a:gd name="connsiteX7" fmla="*/ 173865 w 5836277"/>
                <a:gd name="connsiteY7" fmla="*/ 2423374 h 4071870"/>
                <a:gd name="connsiteX8" fmla="*/ 160986 w 5836277"/>
                <a:gd name="connsiteY8" fmla="*/ 1341549 h 4071870"/>
                <a:gd name="connsiteX9" fmla="*/ 1101144 w 5836277"/>
                <a:gd name="connsiteY9" fmla="*/ 671848 h 4071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36277" h="4071870">
                  <a:moveTo>
                    <a:pt x="1101144" y="671848"/>
                  </a:moveTo>
                  <a:cubicBezTo>
                    <a:pt x="1678547" y="448614"/>
                    <a:pt x="2910626" y="4292"/>
                    <a:pt x="3625403" y="2146"/>
                  </a:cubicBezTo>
                  <a:cubicBezTo>
                    <a:pt x="4340180" y="0"/>
                    <a:pt x="5044226" y="379927"/>
                    <a:pt x="5389809" y="658969"/>
                  </a:cubicBezTo>
                  <a:cubicBezTo>
                    <a:pt x="5735392" y="938011"/>
                    <a:pt x="5836277" y="1253544"/>
                    <a:pt x="5698902" y="1676400"/>
                  </a:cubicBezTo>
                  <a:cubicBezTo>
                    <a:pt x="5561527" y="2099256"/>
                    <a:pt x="5039933" y="2852671"/>
                    <a:pt x="4565561" y="3196107"/>
                  </a:cubicBezTo>
                  <a:cubicBezTo>
                    <a:pt x="4091189" y="3539543"/>
                    <a:pt x="3473003" y="3627549"/>
                    <a:pt x="2852671" y="3737019"/>
                  </a:cubicBezTo>
                  <a:cubicBezTo>
                    <a:pt x="2232339" y="3846489"/>
                    <a:pt x="1290035" y="4071870"/>
                    <a:pt x="843567" y="3852929"/>
                  </a:cubicBezTo>
                  <a:cubicBezTo>
                    <a:pt x="397099" y="3633988"/>
                    <a:pt x="287628" y="2841937"/>
                    <a:pt x="173865" y="2423374"/>
                  </a:cubicBezTo>
                  <a:cubicBezTo>
                    <a:pt x="60102" y="2004811"/>
                    <a:pt x="0" y="1635616"/>
                    <a:pt x="160986" y="1341549"/>
                  </a:cubicBezTo>
                  <a:cubicBezTo>
                    <a:pt x="321972" y="1047482"/>
                    <a:pt x="523741" y="895082"/>
                    <a:pt x="1101144" y="671848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/>
                <a:t>o</a:t>
              </a:r>
            </a:p>
          </p:txBody>
        </p:sp>
        <p:sp>
          <p:nvSpPr>
            <p:cNvPr id="13" name="Figura a mano libera 12"/>
            <p:cNvSpPr/>
            <p:nvPr/>
          </p:nvSpPr>
          <p:spPr>
            <a:xfrm>
              <a:off x="1571603" y="1500174"/>
              <a:ext cx="1866913" cy="1357321"/>
            </a:xfrm>
            <a:custGeom>
              <a:avLst/>
              <a:gdLst>
                <a:gd name="connsiteX0" fmla="*/ 470078 w 3090929"/>
                <a:gd name="connsiteY0" fmla="*/ 701898 h 2826912"/>
                <a:gd name="connsiteX1" fmla="*/ 1654935 w 3090929"/>
                <a:gd name="connsiteY1" fmla="*/ 32197 h 2826912"/>
                <a:gd name="connsiteX2" fmla="*/ 2852670 w 3090929"/>
                <a:gd name="connsiteY2" fmla="*/ 508715 h 2826912"/>
                <a:gd name="connsiteX3" fmla="*/ 2723881 w 3090929"/>
                <a:gd name="connsiteY3" fmla="*/ 1410236 h 2826912"/>
                <a:gd name="connsiteX4" fmla="*/ 650382 w 3090929"/>
                <a:gd name="connsiteY4" fmla="*/ 2762518 h 2826912"/>
                <a:gd name="connsiteX5" fmla="*/ 32197 w 3090929"/>
                <a:gd name="connsiteY5" fmla="*/ 1796602 h 2826912"/>
                <a:gd name="connsiteX6" fmla="*/ 470078 w 3090929"/>
                <a:gd name="connsiteY6" fmla="*/ 701898 h 282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90929" h="2826912">
                  <a:moveTo>
                    <a:pt x="470078" y="701898"/>
                  </a:moveTo>
                  <a:cubicBezTo>
                    <a:pt x="740534" y="407831"/>
                    <a:pt x="1257836" y="64394"/>
                    <a:pt x="1654935" y="32197"/>
                  </a:cubicBezTo>
                  <a:cubicBezTo>
                    <a:pt x="2052034" y="0"/>
                    <a:pt x="2674512" y="279042"/>
                    <a:pt x="2852670" y="508715"/>
                  </a:cubicBezTo>
                  <a:cubicBezTo>
                    <a:pt x="3030828" y="738388"/>
                    <a:pt x="3090929" y="1034602"/>
                    <a:pt x="2723881" y="1410236"/>
                  </a:cubicBezTo>
                  <a:cubicBezTo>
                    <a:pt x="2356833" y="1785870"/>
                    <a:pt x="1098996" y="2698124"/>
                    <a:pt x="650382" y="2762518"/>
                  </a:cubicBezTo>
                  <a:cubicBezTo>
                    <a:pt x="201768" y="2826912"/>
                    <a:pt x="64394" y="2140039"/>
                    <a:pt x="32197" y="1796602"/>
                  </a:cubicBezTo>
                  <a:cubicBezTo>
                    <a:pt x="0" y="1453165"/>
                    <a:pt x="199622" y="995965"/>
                    <a:pt x="470078" y="701898"/>
                  </a:cubicBezTo>
                  <a:close/>
                </a:path>
              </a:pathLst>
            </a:custGeom>
            <a:solidFill>
              <a:srgbClr val="92D050"/>
            </a:solidFill>
            <a:effectLst>
              <a:outerShdw blurRad="50800" dist="50800" dir="5400000" sx="101000" sy="101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buNone/>
                <a:defRPr/>
              </a:pPr>
              <a:r>
                <a:rPr lang="it-IT" dirty="0">
                  <a:solidFill>
                    <a:srgbClr val="FFFFFF"/>
                  </a:solidFill>
                  <a:latin typeface="Calibri" pitchFamily="34" charset="0"/>
                </a:rPr>
                <a:t>domain 2 </a:t>
              </a:r>
            </a:p>
          </p:txBody>
        </p:sp>
        <p:sp>
          <p:nvSpPr>
            <p:cNvPr id="15374" name="CasellaDiTesto 13"/>
            <p:cNvSpPr txBox="1">
              <a:spLocks noChangeArrowheads="1"/>
            </p:cNvSpPr>
            <p:nvPr/>
          </p:nvSpPr>
          <p:spPr bwMode="auto">
            <a:xfrm>
              <a:off x="2143109" y="1142984"/>
              <a:ext cx="1067928" cy="36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None/>
              </a:pPr>
              <a:r>
                <a:rPr lang="it-IT" altLang="it-IT" dirty="0">
                  <a:solidFill>
                    <a:schemeClr val="bg1"/>
                  </a:solidFill>
                  <a:latin typeface="Calibri" pitchFamily="34" charset="0"/>
                </a:rPr>
                <a:t>domain 1</a:t>
              </a:r>
            </a:p>
          </p:txBody>
        </p:sp>
      </p:grpSp>
      <p:sp>
        <p:nvSpPr>
          <p:cNvPr id="15368" name="CasellaDiTesto 26"/>
          <p:cNvSpPr txBox="1">
            <a:spLocks noChangeArrowheads="1"/>
          </p:cNvSpPr>
          <p:nvPr/>
        </p:nvSpPr>
        <p:spPr bwMode="auto">
          <a:xfrm>
            <a:off x="927100" y="811213"/>
            <a:ext cx="1965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it-IT" altLang="it-IT" u="sng" dirty="0">
                <a:latin typeface="Calibri" pitchFamily="34" charset="0"/>
              </a:rPr>
              <a:t>OVERLAP METHOD</a:t>
            </a:r>
          </a:p>
        </p:txBody>
      </p:sp>
      <p:sp>
        <p:nvSpPr>
          <p:cNvPr id="15369" name="CasellaDiTesto 28"/>
          <p:cNvSpPr txBox="1">
            <a:spLocks noChangeArrowheads="1"/>
          </p:cNvSpPr>
          <p:nvPr/>
        </p:nvSpPr>
        <p:spPr bwMode="auto">
          <a:xfrm>
            <a:off x="5178425" y="1395413"/>
            <a:ext cx="3486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6688" indent="-166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it-IT" altLang="it-IT" dirty="0" err="1" smtClean="0">
                <a:latin typeface="Calibri" pitchFamily="34" charset="0"/>
              </a:rPr>
              <a:t>each</a:t>
            </a:r>
            <a:r>
              <a:rPr lang="it-IT" altLang="it-IT" dirty="0" smtClean="0">
                <a:latin typeface="Calibri" pitchFamily="34" charset="0"/>
              </a:rPr>
              <a:t> </a:t>
            </a:r>
            <a:r>
              <a:rPr lang="it-IT" altLang="it-IT" dirty="0">
                <a:latin typeface="Calibri" pitchFamily="34" charset="0"/>
              </a:rPr>
              <a:t>model </a:t>
            </a:r>
            <a:r>
              <a:rPr lang="it-IT" altLang="it-IT" dirty="0" err="1">
                <a:latin typeface="Calibri" pitchFamily="34" charset="0"/>
              </a:rPr>
              <a:t>computes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physical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quantities</a:t>
            </a:r>
            <a:r>
              <a:rPr lang="it-IT" altLang="it-IT" dirty="0">
                <a:latin typeface="Calibri" pitchFamily="34" charset="0"/>
              </a:rPr>
              <a:t>  </a:t>
            </a:r>
            <a:r>
              <a:rPr lang="it-IT" altLang="it-IT" dirty="0" err="1">
                <a:latin typeface="Calibri" pitchFamily="34" charset="0"/>
              </a:rPr>
              <a:t>that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act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as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parameters</a:t>
            </a:r>
            <a:r>
              <a:rPr lang="it-IT" altLang="it-IT" dirty="0">
                <a:latin typeface="Calibri" pitchFamily="34" charset="0"/>
              </a:rPr>
              <a:t> to the </a:t>
            </a:r>
            <a:r>
              <a:rPr lang="it-IT" altLang="it-IT" dirty="0" err="1">
                <a:latin typeface="Calibri" pitchFamily="34" charset="0"/>
              </a:rPr>
              <a:t>other</a:t>
            </a:r>
            <a:r>
              <a:rPr lang="it-IT" altLang="it-IT" dirty="0">
                <a:latin typeface="Calibri" pitchFamily="34" charset="0"/>
              </a:rPr>
              <a:t> </a:t>
            </a:r>
            <a:r>
              <a:rPr lang="it-IT" altLang="it-IT" dirty="0" err="1">
                <a:latin typeface="Calibri" pitchFamily="34" charset="0"/>
              </a:rPr>
              <a:t>models</a:t>
            </a:r>
            <a:r>
              <a:rPr lang="it-IT" altLang="it-IT" dirty="0">
                <a:latin typeface="Calibri" pitchFamily="34" charset="0"/>
              </a:rPr>
              <a:t>.</a:t>
            </a:r>
          </a:p>
        </p:txBody>
      </p:sp>
      <p:sp>
        <p:nvSpPr>
          <p:cNvPr id="15370" name="CasellaDiTesto 2"/>
          <p:cNvSpPr txBox="1">
            <a:spLocks noChangeArrowheads="1"/>
          </p:cNvSpPr>
          <p:nvPr/>
        </p:nvSpPr>
        <p:spPr bwMode="auto">
          <a:xfrm>
            <a:off x="5302251" y="2552814"/>
            <a:ext cx="3395662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Schrödinger/Poisson</a:t>
            </a:r>
          </a:p>
          <a:p>
            <a:pPr eaLnBrk="1" hangingPunct="1">
              <a:buNone/>
            </a:pPr>
            <a:r>
              <a:rPr lang="en-US" altLang="it-IT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Transport parameters from DFT</a:t>
            </a:r>
          </a:p>
        </p:txBody>
      </p:sp>
      <p:sp>
        <p:nvSpPr>
          <p:cNvPr id="15371" name="CasellaDiTesto 18"/>
          <p:cNvSpPr txBox="1">
            <a:spLocks noChangeArrowheads="1"/>
          </p:cNvSpPr>
          <p:nvPr/>
        </p:nvSpPr>
        <p:spPr bwMode="auto">
          <a:xfrm>
            <a:off x="5347380" y="5247567"/>
            <a:ext cx="3395662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None/>
            </a:pPr>
            <a:r>
              <a:rPr lang="en-US" altLang="it-IT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NEGF/drift-diffusion</a:t>
            </a:r>
          </a:p>
          <a:p>
            <a:pPr eaLnBrk="1" hangingPunct="1">
              <a:buNone/>
            </a:pPr>
            <a:r>
              <a:rPr lang="en-US" altLang="it-IT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VFF/continuous elasticity</a:t>
            </a:r>
          </a:p>
        </p:txBody>
      </p:sp>
      <p:sp>
        <p:nvSpPr>
          <p:cNvPr id="18" name="CasellaDiTesto 16"/>
          <p:cNvSpPr txBox="1">
            <a:spLocks noChangeArrowheads="1"/>
          </p:cNvSpPr>
          <p:nvPr/>
        </p:nvSpPr>
        <p:spPr bwMode="auto">
          <a:xfrm>
            <a:off x="403884" y="6051170"/>
            <a:ext cx="61239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r>
              <a:rPr lang="it-IT" sz="1050" dirty="0" smtClean="0"/>
              <a:t>M</a:t>
            </a:r>
            <a:r>
              <a:rPr lang="it-IT" sz="1050" dirty="0"/>
              <a:t>. </a:t>
            </a:r>
            <a:r>
              <a:rPr lang="it-IT" sz="1050" dirty="0" err="1"/>
              <a:t>Auf</a:t>
            </a:r>
            <a:r>
              <a:rPr lang="it-IT" sz="1050" dirty="0"/>
              <a:t> </a:t>
            </a:r>
            <a:r>
              <a:rPr lang="it-IT" sz="1050" dirty="0" err="1"/>
              <a:t>der</a:t>
            </a:r>
            <a:r>
              <a:rPr lang="it-IT" sz="1050" dirty="0"/>
              <a:t> </a:t>
            </a:r>
            <a:r>
              <a:rPr lang="it-IT" sz="1050" dirty="0" err="1"/>
              <a:t>Maur</a:t>
            </a:r>
            <a:r>
              <a:rPr lang="it-IT" sz="1050" dirty="0"/>
              <a:t>, G. </a:t>
            </a:r>
            <a:r>
              <a:rPr lang="it-IT" sz="1050" dirty="0" err="1"/>
              <a:t>Penazzi</a:t>
            </a:r>
            <a:r>
              <a:rPr lang="it-IT" sz="1050" dirty="0"/>
              <a:t> , G. Romano, F. Sacconi, , A. Pecchia , A. Di Carlo</a:t>
            </a:r>
          </a:p>
          <a:p>
            <a:pPr eaLnBrk="1" hangingPunct="1">
              <a:buNone/>
            </a:pPr>
            <a:r>
              <a:rPr lang="en-GB" sz="1050" dirty="0"/>
              <a:t>IEEE  Trans. Electron Devices, </a:t>
            </a:r>
            <a:r>
              <a:rPr lang="en-GB" sz="1050" dirty="0" smtClean="0"/>
              <a:t>58, 1425 (2011)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22505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40236" y="3107407"/>
            <a:ext cx="4967285" cy="525462"/>
          </a:xfrm>
        </p:spPr>
        <p:txBody>
          <a:bodyPr/>
          <a:lstStyle/>
          <a:p>
            <a:pPr marL="0" indent="0">
              <a:buNone/>
            </a:pPr>
            <a:r>
              <a:rPr lang="it-IT" sz="2800" dirty="0" err="1" smtClean="0"/>
              <a:t>Overlap</a:t>
            </a:r>
            <a:r>
              <a:rPr lang="it-IT" sz="2800" dirty="0" smtClean="0"/>
              <a:t> </a:t>
            </a:r>
            <a:r>
              <a:rPr lang="it-IT" sz="2800" dirty="0" err="1" smtClean="0"/>
              <a:t>Multiscale</a:t>
            </a:r>
            <a:endParaRPr lang="it-IT" sz="2800" dirty="0" smtClean="0"/>
          </a:p>
          <a:p>
            <a:pPr marL="0" indent="0">
              <a:buNone/>
            </a:pPr>
            <a:r>
              <a:rPr lang="it-IT" sz="2800" dirty="0" err="1" smtClean="0"/>
              <a:t>Schrodinger</a:t>
            </a:r>
            <a:r>
              <a:rPr lang="it-IT" sz="2800" dirty="0" smtClean="0"/>
              <a:t> + </a:t>
            </a:r>
            <a:r>
              <a:rPr lang="it-IT" sz="2800" dirty="0" err="1" smtClean="0"/>
              <a:t>Drift</a:t>
            </a:r>
            <a:r>
              <a:rPr lang="it-IT" sz="2800" dirty="0" smtClean="0"/>
              <a:t> </a:t>
            </a:r>
            <a:r>
              <a:rPr lang="it-IT" sz="2800" dirty="0" err="1" smtClean="0"/>
              <a:t>Diffusion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456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ule">
  <a:themeElements>
    <a:clrScheme name="Capsule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0000"/>
          </a:buClr>
          <a:buSzPct val="75000"/>
          <a:buFont typeface="Wingdings" pitchFamily="2" charset="2"/>
          <a:buChar char="l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0000"/>
          </a:buClr>
          <a:buSzPct val="75000"/>
          <a:buFont typeface="Wingdings" pitchFamily="2" charset="2"/>
          <a:buChar char="l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apsule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42521</TotalTime>
  <Words>2571</Words>
  <Application>Microsoft Office PowerPoint</Application>
  <PresentationFormat>Presentazione su schermo (4:3)</PresentationFormat>
  <Paragraphs>633</Paragraphs>
  <Slides>70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70</vt:i4>
      </vt:variant>
    </vt:vector>
  </HeadingPairs>
  <TitlesOfParts>
    <vt:vector size="73" baseType="lpstr">
      <vt:lpstr>Capsule</vt:lpstr>
      <vt:lpstr>Equation</vt:lpstr>
      <vt:lpstr>Equazione</vt:lpstr>
      <vt:lpstr>Coupling FEM and atomistic models for  electronic device simulations:  The TiberCAD approach</vt:lpstr>
      <vt:lpstr>Presentazione standard di PowerPoint</vt:lpstr>
      <vt:lpstr>TiberCAD people</vt:lpstr>
      <vt:lpstr>Presentazione standard di PowerPoint</vt:lpstr>
      <vt:lpstr> multiscale/multiphysics</vt:lpstr>
      <vt:lpstr>Presentazione standard di PowerPoint</vt:lpstr>
      <vt:lpstr>Presentazione standard di PowerPoint</vt:lpstr>
      <vt:lpstr>Multiscale/multiphysics schemes</vt:lpstr>
      <vt:lpstr>Presentazione standard di PowerPoint</vt:lpstr>
      <vt:lpstr>Energy/Position Multiscale</vt:lpstr>
      <vt:lpstr>Envelope Function Approx</vt:lpstr>
      <vt:lpstr>InAs Qdots </vt:lpstr>
      <vt:lpstr>InGaAs Quantum wire: overlap scheme</vt:lpstr>
      <vt:lpstr>Presentazione standard di PowerPoint</vt:lpstr>
      <vt:lpstr>Presentazione standard di PowerPoint</vt:lpstr>
      <vt:lpstr>Presentazione standard di PowerPoint</vt:lpstr>
      <vt:lpstr>Electronic properties</vt:lpstr>
      <vt:lpstr>Comparisons between dots</vt:lpstr>
      <vt:lpstr>Shape and alloy effects in Qdot system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Open quantum systems</vt:lpstr>
      <vt:lpstr>libNEGF</vt:lpstr>
      <vt:lpstr>Presentazione standard di PowerPoint</vt:lpstr>
      <vt:lpstr>Example: MOS with NEGF </vt:lpstr>
      <vt:lpstr>Presentazione standard di PowerPoint</vt:lpstr>
      <vt:lpstr>MOS: quantum/classical</vt:lpstr>
      <vt:lpstr>RTD devices</vt:lpstr>
      <vt:lpstr>InGaN/GaN multi QW</vt:lpstr>
      <vt:lpstr>Motivation: why InGaN/GaN</vt:lpstr>
      <vt:lpstr>InGaN/GaN specific issues</vt:lpstr>
      <vt:lpstr>Example: excited states</vt:lpstr>
      <vt:lpstr>Difficulties</vt:lpstr>
      <vt:lpstr>Importance of non-radiative losses</vt:lpstr>
      <vt:lpstr>Presentazione standard di PowerPoint</vt:lpstr>
      <vt:lpstr>Atomistic structure generation</vt:lpstr>
      <vt:lpstr>Valence Force Field</vt:lpstr>
      <vt:lpstr>VFF vs Elasticity</vt:lpstr>
      <vt:lpstr>VFF vs Elasticity II</vt:lpstr>
      <vt:lpstr>Empirical Tight Binding</vt:lpstr>
      <vt:lpstr>Empirical Tight-Binding</vt:lpstr>
      <vt:lpstr>Presentazione standard di PowerPoint</vt:lpstr>
      <vt:lpstr>Alloys</vt:lpstr>
      <vt:lpstr>Modelling nanopillars</vt:lpstr>
      <vt:lpstr>InGaN nanocolumns</vt:lpstr>
      <vt:lpstr>InGaN nanocolumns</vt:lpstr>
      <vt:lpstr>InGaN nanocolumns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Localization behavior in InGaN QW</vt:lpstr>
      <vt:lpstr>Effect of non-uniformity</vt:lpstr>
      <vt:lpstr>InGaN QW: optical matrix element</vt:lpstr>
      <vt:lpstr>CUDA developments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Transport across EBL</vt:lpstr>
      <vt:lpstr>Inter-well transport in LED</vt:lpstr>
      <vt:lpstr>Oxide-tunneling</vt:lpstr>
      <vt:lpstr>Bridge method: flux continuity</vt:lpstr>
    </vt:vector>
  </TitlesOfParts>
  <Company>UniTorVergata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DKLDKLAS</dc:title>
  <dc:creator>Optolab</dc:creator>
  <cp:lastModifiedBy>Alex</cp:lastModifiedBy>
  <cp:revision>872</cp:revision>
  <dcterms:created xsi:type="dcterms:W3CDTF">2006-12-22T14:41:15Z</dcterms:created>
  <dcterms:modified xsi:type="dcterms:W3CDTF">2015-02-24T07:36:01Z</dcterms:modified>
</cp:coreProperties>
</file>